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72" r:id="rId4"/>
    <p:sldId id="324" r:id="rId5"/>
    <p:sldId id="302" r:id="rId6"/>
    <p:sldId id="266" r:id="rId7"/>
    <p:sldId id="294" r:id="rId8"/>
    <p:sldId id="273" r:id="rId9"/>
    <p:sldId id="274" r:id="rId10"/>
    <p:sldId id="269" r:id="rId11"/>
    <p:sldId id="282" r:id="rId12"/>
    <p:sldId id="287" r:id="rId13"/>
    <p:sldId id="281" r:id="rId14"/>
    <p:sldId id="283" r:id="rId15"/>
    <p:sldId id="267" r:id="rId16"/>
    <p:sldId id="280" r:id="rId17"/>
    <p:sldId id="258" r:id="rId18"/>
    <p:sldId id="319" r:id="rId19"/>
    <p:sldId id="285" r:id="rId20"/>
    <p:sldId id="286" r:id="rId21"/>
    <p:sldId id="318" r:id="rId22"/>
    <p:sldId id="278" r:id="rId23"/>
    <p:sldId id="270" r:id="rId24"/>
    <p:sldId id="326" r:id="rId25"/>
    <p:sldId id="325" r:id="rId26"/>
    <p:sldId id="276" r:id="rId27"/>
    <p:sldId id="275" r:id="rId28"/>
    <p:sldId id="327" r:id="rId29"/>
    <p:sldId id="277" r:id="rId30"/>
    <p:sldId id="314" r:id="rId31"/>
    <p:sldId id="322" r:id="rId32"/>
    <p:sldId id="271" r:id="rId33"/>
    <p:sldId id="295" r:id="rId34"/>
    <p:sldId id="292" r:id="rId35"/>
    <p:sldId id="296" r:id="rId36"/>
    <p:sldId id="290" r:id="rId37"/>
    <p:sldId id="284" r:id="rId38"/>
    <p:sldId id="303" r:id="rId39"/>
    <p:sldId id="279" r:id="rId40"/>
    <p:sldId id="298" r:id="rId41"/>
    <p:sldId id="297" r:id="rId42"/>
    <p:sldId id="259" r:id="rId43"/>
    <p:sldId id="289" r:id="rId44"/>
    <p:sldId id="261" r:id="rId45"/>
    <p:sldId id="264" r:id="rId46"/>
    <p:sldId id="268" r:id="rId47"/>
    <p:sldId id="311" r:id="rId48"/>
    <p:sldId id="288" r:id="rId49"/>
    <p:sldId id="312" r:id="rId50"/>
    <p:sldId id="304" r:id="rId51"/>
    <p:sldId id="306" r:id="rId52"/>
    <p:sldId id="305" r:id="rId53"/>
    <p:sldId id="320" r:id="rId54"/>
    <p:sldId id="263" r:id="rId55"/>
    <p:sldId id="265" r:id="rId56"/>
    <p:sldId id="260" r:id="rId57"/>
    <p:sldId id="291" r:id="rId58"/>
    <p:sldId id="323" r:id="rId59"/>
    <p:sldId id="321" r:id="rId6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109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9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B3F5D31-6E54-4A11-91DE-80F7DA76DD91}" type="slidenum">
              <a:rPr lang="en-US"/>
              <a:pPr/>
              <a:t>‹#›</a:t>
            </a:fld>
            <a:endParaRPr lang="en-US"/>
          </a:p>
        </p:txBody>
      </p:sp>
    </p:spTree>
    <p:extLst>
      <p:ext uri="{BB962C8B-B14F-4D97-AF65-F5344CB8AC3E}">
        <p14:creationId xmlns:p14="http://schemas.microsoft.com/office/powerpoint/2010/main" val="1780663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17EB754-7D6F-4AAE-8491-1893154A9F92}" type="slidenum">
              <a:rPr lang="en-US"/>
              <a:pPr/>
              <a:t>‹#›</a:t>
            </a:fld>
            <a:endParaRPr lang="en-US"/>
          </a:p>
        </p:txBody>
      </p:sp>
    </p:spTree>
    <p:extLst>
      <p:ext uri="{BB962C8B-B14F-4D97-AF65-F5344CB8AC3E}">
        <p14:creationId xmlns:p14="http://schemas.microsoft.com/office/powerpoint/2010/main" val="286171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4FB9A0C-83BB-437C-A712-3E911DF2183D}" type="slidenum">
              <a:rPr lang="en-US"/>
              <a:pPr/>
              <a:t>‹#›</a:t>
            </a:fld>
            <a:endParaRPr lang="en-US"/>
          </a:p>
        </p:txBody>
      </p:sp>
    </p:spTree>
    <p:extLst>
      <p:ext uri="{BB962C8B-B14F-4D97-AF65-F5344CB8AC3E}">
        <p14:creationId xmlns:p14="http://schemas.microsoft.com/office/powerpoint/2010/main" val="3811350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04E643A-ACE5-4B3D-B159-A796DE1226A9}" type="slidenum">
              <a:rPr lang="en-US"/>
              <a:pPr/>
              <a:t>‹#›</a:t>
            </a:fld>
            <a:endParaRPr lang="en-US"/>
          </a:p>
        </p:txBody>
      </p:sp>
    </p:spTree>
    <p:extLst>
      <p:ext uri="{BB962C8B-B14F-4D97-AF65-F5344CB8AC3E}">
        <p14:creationId xmlns:p14="http://schemas.microsoft.com/office/powerpoint/2010/main" val="77195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55E8202-6B8A-4646-8D5E-BB0AAFFCDB72}" type="slidenum">
              <a:rPr lang="en-US"/>
              <a:pPr/>
              <a:t>‹#›</a:t>
            </a:fld>
            <a:endParaRPr lang="en-US"/>
          </a:p>
        </p:txBody>
      </p:sp>
    </p:spTree>
    <p:extLst>
      <p:ext uri="{BB962C8B-B14F-4D97-AF65-F5344CB8AC3E}">
        <p14:creationId xmlns:p14="http://schemas.microsoft.com/office/powerpoint/2010/main" val="1084128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DE9ABF6-DC26-420C-9D99-A13C4E56D304}" type="slidenum">
              <a:rPr lang="en-US"/>
              <a:pPr/>
              <a:t>‹#›</a:t>
            </a:fld>
            <a:endParaRPr lang="en-US"/>
          </a:p>
        </p:txBody>
      </p:sp>
    </p:spTree>
    <p:extLst>
      <p:ext uri="{BB962C8B-B14F-4D97-AF65-F5344CB8AC3E}">
        <p14:creationId xmlns:p14="http://schemas.microsoft.com/office/powerpoint/2010/main" val="1066251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27B6A03-07D0-4DA2-ABF7-1E21A2BDE2B5}" type="slidenum">
              <a:rPr lang="en-US"/>
              <a:pPr/>
              <a:t>‹#›</a:t>
            </a:fld>
            <a:endParaRPr lang="en-US"/>
          </a:p>
        </p:txBody>
      </p:sp>
    </p:spTree>
    <p:extLst>
      <p:ext uri="{BB962C8B-B14F-4D97-AF65-F5344CB8AC3E}">
        <p14:creationId xmlns:p14="http://schemas.microsoft.com/office/powerpoint/2010/main" val="1252088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A21C548-4853-4BB4-92BC-3DF86D1A1F80}" type="slidenum">
              <a:rPr lang="en-US"/>
              <a:pPr/>
              <a:t>‹#›</a:t>
            </a:fld>
            <a:endParaRPr lang="en-US"/>
          </a:p>
        </p:txBody>
      </p:sp>
    </p:spTree>
    <p:extLst>
      <p:ext uri="{BB962C8B-B14F-4D97-AF65-F5344CB8AC3E}">
        <p14:creationId xmlns:p14="http://schemas.microsoft.com/office/powerpoint/2010/main" val="400869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66CE415-5DCF-4957-9DD7-9E788C5D35A9}" type="slidenum">
              <a:rPr lang="en-US"/>
              <a:pPr/>
              <a:t>‹#›</a:t>
            </a:fld>
            <a:endParaRPr lang="en-US"/>
          </a:p>
        </p:txBody>
      </p:sp>
    </p:spTree>
    <p:extLst>
      <p:ext uri="{BB962C8B-B14F-4D97-AF65-F5344CB8AC3E}">
        <p14:creationId xmlns:p14="http://schemas.microsoft.com/office/powerpoint/2010/main" val="42693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0AD43E6-4C06-4037-BB43-A6A6A5F129A8}" type="slidenum">
              <a:rPr lang="en-US"/>
              <a:pPr/>
              <a:t>‹#›</a:t>
            </a:fld>
            <a:endParaRPr lang="en-US"/>
          </a:p>
        </p:txBody>
      </p:sp>
    </p:spTree>
    <p:extLst>
      <p:ext uri="{BB962C8B-B14F-4D97-AF65-F5344CB8AC3E}">
        <p14:creationId xmlns:p14="http://schemas.microsoft.com/office/powerpoint/2010/main" val="225343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1F94EF-EB25-4A4B-8C4F-39E7B4B91459}" type="slidenum">
              <a:rPr lang="en-US"/>
              <a:pPr/>
              <a:t>‹#›</a:t>
            </a:fld>
            <a:endParaRPr lang="en-US"/>
          </a:p>
        </p:txBody>
      </p:sp>
    </p:spTree>
    <p:extLst>
      <p:ext uri="{BB962C8B-B14F-4D97-AF65-F5344CB8AC3E}">
        <p14:creationId xmlns:p14="http://schemas.microsoft.com/office/powerpoint/2010/main" val="28339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9939"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9940"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39941"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39942"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838A959A-6FA2-4F8C-B576-0EE3F1462B01}" type="slidenum">
              <a:rPr lang="en-US"/>
              <a:pPr/>
              <a:t>‹#›</a:t>
            </a:fld>
            <a:endParaRPr lang="en-US"/>
          </a:p>
        </p:txBody>
      </p:sp>
    </p:spTree>
  </p:cSld>
  <p:clrMap bg1="dk2" tx1="lt1" bg2="dk1"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marthistory.khanacademy.org/ancient-greece-and-rome.html"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ancient-greece.org/images/art/kouros/images/05kleobis-biton2_jpg.jpg" TargetMode="External"/><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hyperlink" Target="http://upload.wikimedia.org/wikipedia/commons/f/f0/Kleobis_and_Biton_statue-3.jpg"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marthistory.khanacademy.org/new-york-kouros.html"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6.jpeg"/><Relationship Id="rId2" Type="http://schemas.openxmlformats.org/officeDocument/2006/relationships/hyperlink" Target="http://ancient-greece.org/images/art/korai/images/109_0960c_jpg.jpg" TargetMode="External"/><Relationship Id="rId1" Type="http://schemas.openxmlformats.org/officeDocument/2006/relationships/slideLayout" Target="../slideLayouts/slideLayout7.xml"/><Relationship Id="rId6" Type="http://schemas.openxmlformats.org/officeDocument/2006/relationships/hyperlink" Target="http://ancient-greece.org/images/art/korai/images/109_0962c_jpg.jpg" TargetMode="External"/><Relationship Id="rId5" Type="http://schemas.openxmlformats.org/officeDocument/2006/relationships/image" Target="../media/image25.jpeg"/><Relationship Id="rId4" Type="http://schemas.openxmlformats.org/officeDocument/2006/relationships/hyperlink" Target="http://ancient-greece.org/images/art/korai/images/109_0961_jpg.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ancient-greece.org/images/art/korai/images/109_0968_jpg.jpg" TargetMode="Externa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hyperlink" Target="http://ancient-greece.org/images/art/korai/images/109_0971b_jpg.jp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marthistory.khanacademy.org/the-classical-orders.html" TargetMode="Externa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hyperlink" Target="http://smarthistory.khanacademy.org/ancient-greek-temples-at-paestum-italy.html" TargetMode="External"/><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marthistory.khanacademy.org/exekias-attic-black-figure-amphora.html" TargetMode="Externa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hyperlink" Target="http://smarthistory.khanacademy.org/ancient-greek-vase-production-and-the-black-figure-technique.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hyperlink" Target="http://smarthistory.khanacademy.org/east-and-west-pediments-from-the-temple-of-aphaia-aegina.html" TargetMode="External"/><Relationship Id="rId2" Type="http://schemas.openxmlformats.org/officeDocument/2006/relationships/image" Target="../media/image58.jpeg"/><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jpeg"/></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4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smarthistory.khanacademy.org/myrons-discobolus.html" TargetMode="Externa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hyperlink" Target="http://smarthistory.khanacademy.org/classical-greek.html"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ancient-greece.org/images/ancient-sites/acropolis/images/108_0874b_jpg.jpg" TargetMode="External"/><Relationship Id="rId1" Type="http://schemas.openxmlformats.org/officeDocument/2006/relationships/slideLayout" Target="../slideLayouts/slideLayout7.xml"/><Relationship Id="rId5" Type="http://schemas.openxmlformats.org/officeDocument/2006/relationships/image" Target="../media/image85.jpeg"/><Relationship Id="rId4" Type="http://schemas.openxmlformats.org/officeDocument/2006/relationships/hyperlink" Target="http://ancient-greece.org/images/ancient-sites/acropolis/images/108_0874f_jpg.jp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marthistory.khanacademy.org/parthenon.html"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hyperlink" Target="http://ancient-greece.org/images/ancient-sites/acropolis/images/108_0863_jpg.jpg" TargetMode="External"/><Relationship Id="rId1" Type="http://schemas.openxmlformats.org/officeDocument/2006/relationships/slideLayout" Target="../slideLayouts/slideLayout7.xml"/><Relationship Id="rId5" Type="http://schemas.openxmlformats.org/officeDocument/2006/relationships/image" Target="../media/image89.jpeg"/><Relationship Id="rId4" Type="http://schemas.openxmlformats.org/officeDocument/2006/relationships/image" Target="../media/image88.jpeg"/></Relationships>
</file>

<file path=ppt/slides/_rels/slide4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jpeg"/></Relationships>
</file>

<file path=ppt/slides/_rels/slide4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ancient-greece.org/images/ancient-sites/acropolis/images/DSC00860_jpg.jpg" TargetMode="External"/><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marthistory.khanacademy.org/Sculpture-from-the-Parthenons-East-Pediment.html" TargetMode="External"/><Relationship Id="rId1" Type="http://schemas.openxmlformats.org/officeDocument/2006/relationships/slideLayout" Target="../slideLayouts/slideLayout7.xml"/><Relationship Id="rId5" Type="http://schemas.openxmlformats.org/officeDocument/2006/relationships/image" Target="../media/image100.jpeg"/><Relationship Id="rId4" Type="http://schemas.openxmlformats.org/officeDocument/2006/relationships/image" Target="../media/image99.jpeg"/></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hyperlink" Target="http://smarthistory.khanacademy.org/the-parthenon-metopes.html" TargetMode="External"/><Relationship Id="rId1" Type="http://schemas.openxmlformats.org/officeDocument/2006/relationships/slideLayout" Target="../slideLayouts/slideLayout7.xml"/><Relationship Id="rId4" Type="http://schemas.openxmlformats.org/officeDocument/2006/relationships/image" Target="../media/image102.emf"/></Relationships>
</file>

<file path=ppt/slides/_rels/slide5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hyperlink" Target="http://smarthistory.khanacademy.org/parthenon-frieze.html"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7.jpeg"/><Relationship Id="rId2" Type="http://schemas.openxmlformats.org/officeDocument/2006/relationships/hyperlink" Target="http://ancient-greece.org/images/ancient-sites/acropolis/images/propylaia_jpg.jpg" TargetMode="External"/><Relationship Id="rId1" Type="http://schemas.openxmlformats.org/officeDocument/2006/relationships/slideLayout" Target="../slideLayouts/slideLayout7.xml"/><Relationship Id="rId6" Type="http://schemas.openxmlformats.org/officeDocument/2006/relationships/hyperlink" Target="http://ancient-greece.org/images/ancient-sites/acropolis/images/108_0844_jpg.jpg" TargetMode="External"/><Relationship Id="rId5" Type="http://schemas.openxmlformats.org/officeDocument/2006/relationships/image" Target="../media/image106.jpeg"/><Relationship Id="rId4" Type="http://schemas.openxmlformats.org/officeDocument/2006/relationships/hyperlink" Target="http://ancient-greece.org/images/ancient-sites/acropolis/images/108_0841b_jpg.jpg"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ancient-greece.org/images/ancient-sites/acropolis/images/greece_0006_ancient_jpg.jpg" TargetMode="External"/><Relationship Id="rId3" Type="http://schemas.openxmlformats.org/officeDocument/2006/relationships/image" Target="../media/image108.jpeg"/><Relationship Id="rId7" Type="http://schemas.openxmlformats.org/officeDocument/2006/relationships/image" Target="../media/image110.jpeg"/><Relationship Id="rId2" Type="http://schemas.openxmlformats.org/officeDocument/2006/relationships/hyperlink" Target="http://smarthistory.khanacademy.org/erechtheion-caryatid-and-column.html" TargetMode="External"/><Relationship Id="rId1" Type="http://schemas.openxmlformats.org/officeDocument/2006/relationships/slideLayout" Target="../slideLayouts/slideLayout7.xml"/><Relationship Id="rId6" Type="http://schemas.openxmlformats.org/officeDocument/2006/relationships/hyperlink" Target="http://ancient-greece.org/images/ancient-sites/acropolis/images/227_1_jpg.jpg" TargetMode="External"/><Relationship Id="rId5" Type="http://schemas.openxmlformats.org/officeDocument/2006/relationships/image" Target="../media/image109.jpeg"/><Relationship Id="rId4" Type="http://schemas.openxmlformats.org/officeDocument/2006/relationships/hyperlink" Target="http://ancient-greece.org/images/ancient-sites/acropolis/images/108_0871_jpg.jpg" TargetMode="External"/><Relationship Id="rId9" Type="http://schemas.openxmlformats.org/officeDocument/2006/relationships/image" Target="../media/image111.jpe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arthistory.khanacademy.org/geometric-greek.html" TargetMode="Externa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idx="4294967295"/>
          </p:nvPr>
        </p:nvSpPr>
        <p:spPr>
          <a:xfrm>
            <a:off x="609600" y="152400"/>
            <a:ext cx="7772400" cy="1470025"/>
          </a:xfrm>
        </p:spPr>
        <p:txBody>
          <a:bodyPr/>
          <a:lstStyle/>
          <a:p>
            <a:r>
              <a:rPr lang="en-US"/>
              <a:t>Art of Ancient Greece</a:t>
            </a:r>
          </a:p>
        </p:txBody>
      </p:sp>
      <p:pic>
        <p:nvPicPr>
          <p:cNvPr id="2052" name="Picture 4" descr="mapd">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828800"/>
            <a:ext cx="4286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479" y="6530377"/>
            <a:ext cx="2821606" cy="276999"/>
          </a:xfrm>
          <a:prstGeom prst="rect">
            <a:avLst/>
          </a:prstGeom>
          <a:noFill/>
        </p:spPr>
        <p:txBody>
          <a:bodyPr wrap="none" rtlCol="0">
            <a:spAutoFit/>
          </a:bodyPr>
          <a:lstStyle/>
          <a:p>
            <a:r>
              <a:rPr lang="en-US" sz="1200" dirty="0" smtClean="0">
                <a:solidFill>
                  <a:srgbClr val="FF0000"/>
                </a:solidFill>
              </a:rPr>
              <a:t>Click for video intro to ancient cultures</a:t>
            </a:r>
            <a:endParaRPr lang="en-US" sz="12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descr="Lady_of_Auxerre_University_of_Cambrid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286000" cy="6334125"/>
          </a:xfrm>
          <a:prstGeom prst="rect">
            <a:avLst/>
          </a:prstGeom>
          <a:noFill/>
          <a:extLst>
            <a:ext uri="{909E8E84-426E-40DD-AFC4-6F175D3DCCD1}">
              <a14:hiddenFill xmlns:a14="http://schemas.microsoft.com/office/drawing/2010/main">
                <a:solidFill>
                  <a:srgbClr val="FFFFFF"/>
                </a:solidFill>
              </a14:hiddenFill>
            </a:ext>
          </a:extLst>
        </p:spPr>
      </p:pic>
      <p:pic>
        <p:nvPicPr>
          <p:cNvPr id="53253" name="Picture 5" descr="AuxereK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28600"/>
            <a:ext cx="2371725" cy="6334125"/>
          </a:xfrm>
          <a:prstGeom prst="rect">
            <a:avLst/>
          </a:prstGeom>
          <a:noFill/>
          <a:extLst>
            <a:ext uri="{909E8E84-426E-40DD-AFC4-6F175D3DCCD1}">
              <a14:hiddenFill xmlns:a14="http://schemas.microsoft.com/office/drawing/2010/main">
                <a:solidFill>
                  <a:srgbClr val="FFFFFF"/>
                </a:solidFill>
              </a14:hiddenFill>
            </a:ext>
          </a:extLst>
        </p:spPr>
      </p:pic>
      <p:sp>
        <p:nvSpPr>
          <p:cNvPr id="53254" name="Text Box 6"/>
          <p:cNvSpPr txBox="1">
            <a:spLocks noChangeArrowheads="1"/>
          </p:cNvSpPr>
          <p:nvPr/>
        </p:nvSpPr>
        <p:spPr bwMode="auto">
          <a:xfrm>
            <a:off x="6003925" y="265113"/>
            <a:ext cx="260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Lady of Auxerre, </a:t>
            </a:r>
          </a:p>
          <a:p>
            <a:r>
              <a:rPr lang="en-US"/>
              <a:t>ca 650-625 BCE</a:t>
            </a:r>
          </a:p>
        </p:txBody>
      </p:sp>
      <p:sp>
        <p:nvSpPr>
          <p:cNvPr id="2" name="TextBox 1"/>
          <p:cNvSpPr txBox="1"/>
          <p:nvPr/>
        </p:nvSpPr>
        <p:spPr>
          <a:xfrm>
            <a:off x="6477000" y="2133600"/>
            <a:ext cx="2056973" cy="923330"/>
          </a:xfrm>
          <a:prstGeom prst="rect">
            <a:avLst/>
          </a:prstGeom>
          <a:noFill/>
        </p:spPr>
        <p:txBody>
          <a:bodyPr wrap="none" rtlCol="0">
            <a:spAutoFit/>
          </a:bodyPr>
          <a:lstStyle/>
          <a:p>
            <a:r>
              <a:rPr lang="en-US" dirty="0" smtClean="0">
                <a:solidFill>
                  <a:schemeClr val="bg2">
                    <a:lumMod val="60000"/>
                    <a:lumOff val="40000"/>
                  </a:schemeClr>
                </a:solidFill>
              </a:rPr>
              <a:t>How did Greek</a:t>
            </a:r>
          </a:p>
          <a:p>
            <a:r>
              <a:rPr lang="en-US" dirty="0" smtClean="0">
                <a:solidFill>
                  <a:schemeClr val="bg2">
                    <a:lumMod val="60000"/>
                    <a:lumOff val="40000"/>
                  </a:schemeClr>
                </a:solidFill>
              </a:rPr>
              <a:t>Sculptors create</a:t>
            </a:r>
          </a:p>
          <a:p>
            <a:r>
              <a:rPr lang="en-US" dirty="0" smtClean="0">
                <a:solidFill>
                  <a:schemeClr val="bg2">
                    <a:lumMod val="60000"/>
                    <a:lumOff val="40000"/>
                  </a:schemeClr>
                </a:solidFill>
              </a:rPr>
              <a:t>The female form? </a:t>
            </a:r>
            <a:endParaRPr lang="en-US" dirty="0">
              <a:solidFill>
                <a:schemeClr val="bg2">
                  <a:lumMod val="60000"/>
                  <a:lumOff val="4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descr="04klebis-biton1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28575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6327" name="Picture 7" descr="05kleobis-biton2_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52400"/>
            <a:ext cx="3276600" cy="2457450"/>
          </a:xfrm>
          <a:prstGeom prst="rect">
            <a:avLst/>
          </a:prstGeom>
          <a:noFill/>
          <a:extLst>
            <a:ext uri="{909E8E84-426E-40DD-AFC4-6F175D3DCCD1}">
              <a14:hiddenFill xmlns:a14="http://schemas.microsoft.com/office/drawing/2010/main">
                <a:solidFill>
                  <a:srgbClr val="FFFFFF"/>
                </a:solidFill>
              </a14:hiddenFill>
            </a:ext>
          </a:extLst>
        </p:spPr>
      </p:pic>
      <p:sp>
        <p:nvSpPr>
          <p:cNvPr id="56328" name="Rectangle 8"/>
          <p:cNvSpPr>
            <a:spLocks noChangeArrowheads="1"/>
          </p:cNvSpPr>
          <p:nvPr/>
        </p:nvSpPr>
        <p:spPr bwMode="auto">
          <a:xfrm>
            <a:off x="762000" y="4756150"/>
            <a:ext cx="49593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u="sng"/>
              <a:t>Kleobis and Biton</a:t>
            </a:r>
            <a:r>
              <a:rPr lang="en-US"/>
              <a:t> (or Dioscuri – sons of Zeus?)</a:t>
            </a:r>
          </a:p>
          <a:p>
            <a:r>
              <a:rPr lang="en-US"/>
              <a:t>Early 6th c. B.C. (circa 580 B.C.)</a:t>
            </a:r>
            <a:br>
              <a:rPr lang="en-US"/>
            </a:br>
            <a:r>
              <a:rPr lang="en-US"/>
              <a:t>Made by Polymedes</a:t>
            </a:r>
          </a:p>
          <a:p>
            <a:endParaRPr lang="en-US"/>
          </a:p>
          <a:p>
            <a:r>
              <a:rPr lang="en-US"/>
              <a:t>Lifesize </a:t>
            </a:r>
          </a:p>
        </p:txBody>
      </p:sp>
      <p:sp>
        <p:nvSpPr>
          <p:cNvPr id="56329" name="Text Box 9"/>
          <p:cNvSpPr txBox="1">
            <a:spLocks noChangeArrowheads="1"/>
          </p:cNvSpPr>
          <p:nvPr/>
        </p:nvSpPr>
        <p:spPr bwMode="auto">
          <a:xfrm>
            <a:off x="136525" y="39688"/>
            <a:ext cx="216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5050"/>
                </a:solidFill>
              </a:rPr>
              <a:t>Archaic Period</a:t>
            </a:r>
          </a:p>
        </p:txBody>
      </p:sp>
      <p:pic>
        <p:nvPicPr>
          <p:cNvPr id="56332" name="Picture 12" descr="274px-Kleobis_and_Biton_statue-3">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762000"/>
            <a:ext cx="2609850" cy="5705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7" name="Picture 7" descr="h2_3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2390775" cy="6334125"/>
          </a:xfrm>
          <a:prstGeom prst="rect">
            <a:avLst/>
          </a:prstGeom>
          <a:noFill/>
          <a:extLst>
            <a:ext uri="{909E8E84-426E-40DD-AFC4-6F175D3DCCD1}">
              <a14:hiddenFill xmlns:a14="http://schemas.microsoft.com/office/drawing/2010/main">
                <a:solidFill>
                  <a:srgbClr val="FFFFFF"/>
                </a:solidFill>
              </a14:hiddenFill>
            </a:ext>
          </a:extLst>
        </p:spPr>
      </p:pic>
      <p:pic>
        <p:nvPicPr>
          <p:cNvPr id="61449" name="Picture 9" descr="slide0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951" y="457200"/>
            <a:ext cx="3453356" cy="3810000"/>
          </a:xfrm>
          <a:prstGeom prst="rect">
            <a:avLst/>
          </a:prstGeom>
          <a:noFill/>
          <a:extLst>
            <a:ext uri="{909E8E84-426E-40DD-AFC4-6F175D3DCCD1}">
              <a14:hiddenFill xmlns:a14="http://schemas.microsoft.com/office/drawing/2010/main">
                <a:solidFill>
                  <a:srgbClr val="FFFFFF"/>
                </a:solidFill>
              </a14:hiddenFill>
            </a:ext>
          </a:extLst>
        </p:spPr>
      </p:pic>
      <p:sp>
        <p:nvSpPr>
          <p:cNvPr id="61450" name="Text Box 10"/>
          <p:cNvSpPr txBox="1">
            <a:spLocks noChangeArrowheads="1"/>
          </p:cNvSpPr>
          <p:nvPr/>
        </p:nvSpPr>
        <p:spPr bwMode="auto">
          <a:xfrm>
            <a:off x="2727325" y="5141913"/>
            <a:ext cx="3575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Metropolitan Kouros, ca 600 BCE</a:t>
            </a:r>
          </a:p>
        </p:txBody>
      </p:sp>
      <p:pic>
        <p:nvPicPr>
          <p:cNvPr id="6145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375" y="395689"/>
            <a:ext cx="2607532" cy="441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14850" y="6172200"/>
            <a:ext cx="4083234" cy="369332"/>
          </a:xfrm>
          <a:prstGeom prst="rect">
            <a:avLst/>
          </a:prstGeom>
          <a:noFill/>
        </p:spPr>
        <p:txBody>
          <a:bodyPr wrap="none" rtlCol="0">
            <a:spAutoFit/>
          </a:bodyPr>
          <a:lstStyle/>
          <a:p>
            <a:r>
              <a:rPr lang="en-US" dirty="0" smtClean="0">
                <a:solidFill>
                  <a:schemeClr val="tx2">
                    <a:lumMod val="75000"/>
                  </a:schemeClr>
                </a:solidFill>
              </a:rPr>
              <a:t>Compare Archaic Greek with Egyptian</a:t>
            </a:r>
            <a:endParaRPr lang="en-US" dirty="0">
              <a:solidFill>
                <a:schemeClr val="tx2">
                  <a:lumMod val="75000"/>
                </a:schemeClr>
              </a:solidFill>
            </a:endParaRPr>
          </a:p>
        </p:txBody>
      </p:sp>
      <p:sp>
        <p:nvSpPr>
          <p:cNvPr id="3" name="TextBox 2"/>
          <p:cNvSpPr txBox="1"/>
          <p:nvPr/>
        </p:nvSpPr>
        <p:spPr>
          <a:xfrm>
            <a:off x="2153289" y="6581001"/>
            <a:ext cx="1148071" cy="276999"/>
          </a:xfrm>
          <a:prstGeom prst="rect">
            <a:avLst/>
          </a:prstGeom>
          <a:noFill/>
        </p:spPr>
        <p:txBody>
          <a:bodyPr wrap="none" rtlCol="0">
            <a:spAutoFit/>
          </a:bodyPr>
          <a:lstStyle/>
          <a:p>
            <a:r>
              <a:rPr lang="en-US" sz="1200" dirty="0" smtClean="0">
                <a:solidFill>
                  <a:srgbClr val="FF0000"/>
                </a:solidFill>
              </a:rPr>
              <a:t>Click for video</a:t>
            </a:r>
            <a:endParaRPr lang="en-US" sz="1200"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2" name="Picture 6" descr="anavy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362200"/>
            <a:ext cx="2944813" cy="39624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kourco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0"/>
            <a:ext cx="374332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55306" name="Picture 10" descr="Greek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743200"/>
            <a:ext cx="2097088" cy="3581400"/>
          </a:xfrm>
          <a:prstGeom prst="rect">
            <a:avLst/>
          </a:prstGeom>
          <a:noFill/>
          <a:extLst>
            <a:ext uri="{909E8E84-426E-40DD-AFC4-6F175D3DCCD1}">
              <a14:hiddenFill xmlns:a14="http://schemas.microsoft.com/office/drawing/2010/main">
                <a:solidFill>
                  <a:srgbClr val="FFFFFF"/>
                </a:solidFill>
              </a14:hiddenFill>
            </a:ext>
          </a:extLst>
        </p:spPr>
      </p:pic>
      <p:sp>
        <p:nvSpPr>
          <p:cNvPr id="55307" name="Text Box 11"/>
          <p:cNvSpPr txBox="1">
            <a:spLocks noChangeArrowheads="1"/>
          </p:cNvSpPr>
          <p:nvPr/>
        </p:nvSpPr>
        <p:spPr bwMode="auto">
          <a:xfrm>
            <a:off x="304800" y="6324600"/>
            <a:ext cx="399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Kroisos, from Anavysos, ca. 530 BCE</a:t>
            </a:r>
          </a:p>
        </p:txBody>
      </p:sp>
      <p:pic>
        <p:nvPicPr>
          <p:cNvPr id="55309" name="Picture 13" descr="greek-art-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04800"/>
            <a:ext cx="2724150" cy="571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descr="Man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3" y="1709738"/>
            <a:ext cx="8524875" cy="3438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0" y="685800"/>
            <a:ext cx="4070345" cy="369332"/>
          </a:xfrm>
          <a:prstGeom prst="rect">
            <a:avLst/>
          </a:prstGeom>
          <a:noFill/>
        </p:spPr>
        <p:txBody>
          <a:bodyPr wrap="none" rtlCol="0">
            <a:spAutoFit/>
          </a:bodyPr>
          <a:lstStyle/>
          <a:p>
            <a:r>
              <a:rPr lang="en-US" dirty="0" smtClean="0"/>
              <a:t>Development of male figure in Greece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descr="109_0960c_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28575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109_0961_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28600"/>
            <a:ext cx="28575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109_0962c_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228600"/>
            <a:ext cx="2571750" cy="3429000"/>
          </a:xfrm>
          <a:prstGeom prst="rect">
            <a:avLst/>
          </a:prstGeom>
          <a:noFill/>
          <a:extLst>
            <a:ext uri="{909E8E84-426E-40DD-AFC4-6F175D3DCCD1}">
              <a14:hiddenFill xmlns:a14="http://schemas.microsoft.com/office/drawing/2010/main">
                <a:solidFill>
                  <a:srgbClr val="FFFFFF"/>
                </a:solidFill>
              </a14:hiddenFill>
            </a:ext>
          </a:extLst>
        </p:spPr>
      </p:pic>
      <p:sp>
        <p:nvSpPr>
          <p:cNvPr id="13322" name="Text Box 10"/>
          <p:cNvSpPr txBox="1">
            <a:spLocks noChangeArrowheads="1"/>
          </p:cNvSpPr>
          <p:nvPr/>
        </p:nvSpPr>
        <p:spPr bwMode="auto">
          <a:xfrm>
            <a:off x="746125" y="4303713"/>
            <a:ext cx="4743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t>Peplos Kore</a:t>
            </a:r>
            <a:r>
              <a:rPr lang="en-US"/>
              <a:t>, from the Acropolis, ca 530 BCE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5" descr="109_0968_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
            <a:ext cx="2857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4278" name="Rectangle 6"/>
          <p:cNvSpPr>
            <a:spLocks noChangeArrowheads="1"/>
          </p:cNvSpPr>
          <p:nvPr/>
        </p:nvSpPr>
        <p:spPr bwMode="auto">
          <a:xfrm>
            <a:off x="457200" y="4114800"/>
            <a:ext cx="2774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Marble Kore, c. 510 BCE </a:t>
            </a:r>
          </a:p>
        </p:txBody>
      </p:sp>
      <p:pic>
        <p:nvPicPr>
          <p:cNvPr id="54280" name="Picture 8" descr="109_0971b_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152400"/>
            <a:ext cx="2857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4281" name="Rectangle 9"/>
          <p:cNvSpPr>
            <a:spLocks noChangeArrowheads="1"/>
          </p:cNvSpPr>
          <p:nvPr/>
        </p:nvSpPr>
        <p:spPr bwMode="auto">
          <a:xfrm>
            <a:off x="3505200" y="4251325"/>
            <a:ext cx="2952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Kore, with elaborate chiton.</a:t>
            </a:r>
            <a:br>
              <a:rPr lang="en-US"/>
            </a:br>
            <a:r>
              <a:rPr lang="en-US"/>
              <a:t>Marble, ca. 520-510 BCE.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pla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
            <a:ext cx="5629275" cy="3419475"/>
          </a:xfrm>
          <a:prstGeom prst="rect">
            <a:avLst/>
          </a:prstGeom>
          <a:noFill/>
          <a:extLst>
            <a:ext uri="{909E8E84-426E-40DD-AFC4-6F175D3DCCD1}">
              <a14:hiddenFill xmlns:a14="http://schemas.microsoft.com/office/drawing/2010/main">
                <a:solidFill>
                  <a:srgbClr val="FFFFFF"/>
                </a:solidFill>
              </a14:hiddenFill>
            </a:ext>
          </a:extLst>
        </p:spPr>
      </p:pic>
      <p:sp>
        <p:nvSpPr>
          <p:cNvPr id="4102" name="Text Box 6"/>
          <p:cNvSpPr txBox="1">
            <a:spLocks noChangeArrowheads="1"/>
          </p:cNvSpPr>
          <p:nvPr/>
        </p:nvSpPr>
        <p:spPr bwMode="auto">
          <a:xfrm>
            <a:off x="441325" y="4075113"/>
            <a:ext cx="323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Plan of a typical Greek temple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ionic_order">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28600"/>
            <a:ext cx="3019425" cy="5200650"/>
          </a:xfrm>
          <a:prstGeom prst="rect">
            <a:avLst/>
          </a:prstGeom>
          <a:noFill/>
          <a:extLst>
            <a:ext uri="{909E8E84-426E-40DD-AFC4-6F175D3DCCD1}">
              <a14:hiddenFill xmlns:a14="http://schemas.microsoft.com/office/drawing/2010/main">
                <a:solidFill>
                  <a:srgbClr val="FFFFFF"/>
                </a:solidFill>
              </a14:hiddenFill>
            </a:ext>
          </a:extLst>
        </p:spPr>
      </p:pic>
      <p:pic>
        <p:nvPicPr>
          <p:cNvPr id="79875" name="Picture 3" descr="doric_or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33400"/>
            <a:ext cx="3124200" cy="5200650"/>
          </a:xfrm>
          <a:prstGeom prst="rect">
            <a:avLst/>
          </a:prstGeom>
          <a:noFill/>
          <a:ln w="9525">
            <a:solidFill>
              <a:schemeClr val="folHlink"/>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79876" name="Text Box 4"/>
          <p:cNvSpPr txBox="1">
            <a:spLocks noChangeArrowheads="1"/>
          </p:cNvSpPr>
          <p:nvPr/>
        </p:nvSpPr>
        <p:spPr bwMode="auto">
          <a:xfrm>
            <a:off x="746125" y="6132513"/>
            <a:ext cx="310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folHlink"/>
                </a:solidFill>
              </a:rPr>
              <a:t>Greek Orders of Architecture</a:t>
            </a:r>
          </a:p>
        </p:txBody>
      </p:sp>
      <p:sp>
        <p:nvSpPr>
          <p:cNvPr id="79880" name="AutoShape 8"/>
          <p:cNvSpPr>
            <a:spLocks noChangeArrowheads="1"/>
          </p:cNvSpPr>
          <p:nvPr/>
        </p:nvSpPr>
        <p:spPr bwMode="auto">
          <a:xfrm>
            <a:off x="3657600" y="838200"/>
            <a:ext cx="1447800" cy="533400"/>
          </a:xfrm>
          <a:prstGeom prst="leftRightArrow">
            <a:avLst>
              <a:gd name="adj1" fmla="val 50000"/>
              <a:gd name="adj2" fmla="val 54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Pediment</a:t>
            </a:r>
          </a:p>
        </p:txBody>
      </p:sp>
      <p:sp>
        <p:nvSpPr>
          <p:cNvPr id="79888" name="Rectangle 16"/>
          <p:cNvSpPr>
            <a:spLocks noChangeArrowheads="1"/>
          </p:cNvSpPr>
          <p:nvPr/>
        </p:nvSpPr>
        <p:spPr bwMode="auto">
          <a:xfrm>
            <a:off x="7391400" y="457200"/>
            <a:ext cx="990600" cy="7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Box 1"/>
          <p:cNvSpPr txBox="1"/>
          <p:nvPr/>
        </p:nvSpPr>
        <p:spPr>
          <a:xfrm>
            <a:off x="5562600" y="6132513"/>
            <a:ext cx="2310248" cy="261610"/>
          </a:xfrm>
          <a:prstGeom prst="rect">
            <a:avLst/>
          </a:prstGeom>
          <a:noFill/>
        </p:spPr>
        <p:txBody>
          <a:bodyPr wrap="none" rtlCol="0">
            <a:spAutoFit/>
          </a:bodyPr>
          <a:lstStyle/>
          <a:p>
            <a:r>
              <a:rPr lang="en-US" sz="1100" dirty="0" smtClean="0">
                <a:solidFill>
                  <a:srgbClr val="FF0000"/>
                </a:solidFill>
              </a:rPr>
              <a:t>Click for video on Classical orders</a:t>
            </a:r>
            <a:endParaRPr lang="en-US" sz="1100"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5"/>
          <p:cNvSpPr>
            <a:spLocks noChangeArrowheads="1"/>
          </p:cNvSpPr>
          <p:nvPr/>
        </p:nvSpPr>
        <p:spPr bwMode="auto">
          <a:xfrm>
            <a:off x="3733800" y="3756025"/>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t>Temple of Hera I (Basilica), Paestum, Italy. </a:t>
            </a:r>
          </a:p>
          <a:p>
            <a:r>
              <a:rPr lang="en-US"/>
              <a:t>ca. 550 BCE. </a:t>
            </a:r>
          </a:p>
        </p:txBody>
      </p:sp>
      <p:pic>
        <p:nvPicPr>
          <p:cNvPr id="59398" name="Picture 6" descr="paestum-templ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28575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59400" name="Picture 8" descr="2257881121_fa21a4f00d">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57200"/>
            <a:ext cx="4762500" cy="3162300"/>
          </a:xfrm>
          <a:prstGeom prst="rect">
            <a:avLst/>
          </a:prstGeom>
          <a:noFill/>
          <a:extLst>
            <a:ext uri="{909E8E84-426E-40DD-AFC4-6F175D3DCCD1}">
              <a14:hiddenFill xmlns:a14="http://schemas.microsoft.com/office/drawing/2010/main">
                <a:solidFill>
                  <a:srgbClr val="FFFFFF"/>
                </a:solidFill>
              </a14:hiddenFill>
            </a:ext>
          </a:extLst>
        </p:spPr>
      </p:pic>
      <p:sp>
        <p:nvSpPr>
          <p:cNvPr id="59401" name="Text Box 9"/>
          <p:cNvSpPr txBox="1">
            <a:spLocks noChangeArrowheads="1"/>
          </p:cNvSpPr>
          <p:nvPr/>
        </p:nvSpPr>
        <p:spPr bwMode="auto">
          <a:xfrm>
            <a:off x="136525" y="3084513"/>
            <a:ext cx="30638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Aerial View of Paestum with Temple of Hera I and</a:t>
            </a:r>
          </a:p>
          <a:p>
            <a:r>
              <a:rPr lang="en-US"/>
              <a:t>Temple of Hera II (460 BCE) in distance</a:t>
            </a:r>
          </a:p>
        </p:txBody>
      </p:sp>
      <p:pic>
        <p:nvPicPr>
          <p:cNvPr id="59403" name="Picture 11" descr="paestum-her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648200"/>
            <a:ext cx="4095750" cy="2000250"/>
          </a:xfrm>
          <a:prstGeom prst="rect">
            <a:avLst/>
          </a:prstGeom>
          <a:noFill/>
          <a:extLst>
            <a:ext uri="{909E8E84-426E-40DD-AFC4-6F175D3DCCD1}">
              <a14:hiddenFill xmlns:a14="http://schemas.microsoft.com/office/drawing/2010/main">
                <a:solidFill>
                  <a:srgbClr val="FFFFFF"/>
                </a:solidFill>
              </a14:hiddenFill>
            </a:ext>
          </a:extLst>
        </p:spPr>
      </p:pic>
      <p:sp>
        <p:nvSpPr>
          <p:cNvPr id="59404" name="Text Box 12"/>
          <p:cNvSpPr txBox="1">
            <a:spLocks noChangeArrowheads="1"/>
          </p:cNvSpPr>
          <p:nvPr/>
        </p:nvSpPr>
        <p:spPr bwMode="auto">
          <a:xfrm>
            <a:off x="5089525" y="5827713"/>
            <a:ext cx="40544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Plan, Temple of Hera I</a:t>
            </a:r>
          </a:p>
          <a:p>
            <a:r>
              <a:rPr lang="en-US"/>
              <a:t>With central row of columns, an archaic temple feature</a:t>
            </a:r>
          </a:p>
        </p:txBody>
      </p:sp>
      <p:sp>
        <p:nvSpPr>
          <p:cNvPr id="2" name="TextBox 1"/>
          <p:cNvSpPr txBox="1"/>
          <p:nvPr/>
        </p:nvSpPr>
        <p:spPr>
          <a:xfrm>
            <a:off x="3505199" y="166300"/>
            <a:ext cx="1797287" cy="276999"/>
          </a:xfrm>
          <a:prstGeom prst="rect">
            <a:avLst/>
          </a:prstGeom>
          <a:noFill/>
        </p:spPr>
        <p:txBody>
          <a:bodyPr wrap="none" rtlCol="0">
            <a:spAutoFit/>
          </a:bodyPr>
          <a:lstStyle/>
          <a:p>
            <a:r>
              <a:rPr lang="en-US" sz="1200" dirty="0" smtClean="0">
                <a:solidFill>
                  <a:srgbClr val="FF0000"/>
                </a:solidFill>
              </a:rPr>
              <a:t>Click for Paestum video</a:t>
            </a:r>
            <a:endParaRPr lang="en-US" sz="1200"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0" y="0"/>
            <a:ext cx="7772400" cy="1470025"/>
          </a:xfrm>
        </p:spPr>
        <p:txBody>
          <a:bodyPr/>
          <a:lstStyle/>
          <a:p>
            <a:r>
              <a:rPr lang="en-US" sz="3600"/>
              <a:t>Terms, Ancient Greece</a:t>
            </a:r>
          </a:p>
        </p:txBody>
      </p:sp>
      <p:sp>
        <p:nvSpPr>
          <p:cNvPr id="3075" name="Rectangle 3"/>
          <p:cNvSpPr>
            <a:spLocks noGrp="1" noChangeArrowheads="1"/>
          </p:cNvSpPr>
          <p:nvPr>
            <p:ph type="subTitle" idx="4294967295"/>
          </p:nvPr>
        </p:nvSpPr>
        <p:spPr>
          <a:xfrm>
            <a:off x="381000" y="1295400"/>
            <a:ext cx="4038600" cy="5257800"/>
          </a:xfrm>
        </p:spPr>
        <p:txBody>
          <a:bodyPr/>
          <a:lstStyle/>
          <a:p>
            <a:pPr marL="0" indent="0">
              <a:lnSpc>
                <a:spcPct val="90000"/>
              </a:lnSpc>
              <a:buFontTx/>
              <a:buNone/>
            </a:pPr>
            <a:r>
              <a:rPr lang="en-US" sz="1800"/>
              <a:t>Humanism</a:t>
            </a:r>
          </a:p>
          <a:p>
            <a:pPr marL="0" indent="0">
              <a:lnSpc>
                <a:spcPct val="90000"/>
              </a:lnSpc>
              <a:buFontTx/>
              <a:buNone/>
            </a:pPr>
            <a:r>
              <a:rPr lang="en-US" sz="1800"/>
              <a:t>Polis/acropolis</a:t>
            </a:r>
          </a:p>
          <a:p>
            <a:pPr marL="0" indent="0">
              <a:lnSpc>
                <a:spcPct val="90000"/>
              </a:lnSpc>
              <a:buFontTx/>
              <a:buNone/>
            </a:pPr>
            <a:r>
              <a:rPr lang="en-US" sz="1800"/>
              <a:t>Olympiad</a:t>
            </a:r>
          </a:p>
          <a:p>
            <a:pPr marL="0" indent="0">
              <a:lnSpc>
                <a:spcPct val="90000"/>
              </a:lnSpc>
              <a:buFontTx/>
              <a:buNone/>
            </a:pPr>
            <a:r>
              <a:rPr lang="en-US" sz="1800"/>
              <a:t>Agora</a:t>
            </a:r>
          </a:p>
          <a:p>
            <a:pPr marL="0" indent="0">
              <a:lnSpc>
                <a:spcPct val="90000"/>
              </a:lnSpc>
              <a:buFontTx/>
              <a:buNone/>
            </a:pPr>
            <a:r>
              <a:rPr lang="en-US" sz="1800"/>
              <a:t>Stoa</a:t>
            </a:r>
          </a:p>
          <a:p>
            <a:pPr marL="0" indent="0">
              <a:lnSpc>
                <a:spcPct val="90000"/>
              </a:lnSpc>
              <a:buFontTx/>
              <a:buNone/>
            </a:pPr>
            <a:r>
              <a:rPr lang="en-US" sz="1800"/>
              <a:t>Palaestra</a:t>
            </a:r>
          </a:p>
          <a:p>
            <a:pPr marL="0" indent="0">
              <a:lnSpc>
                <a:spcPct val="90000"/>
              </a:lnSpc>
              <a:buFontTx/>
              <a:buNone/>
            </a:pPr>
            <a:r>
              <a:rPr lang="en-US" sz="1800"/>
              <a:t>Amphora</a:t>
            </a:r>
          </a:p>
          <a:p>
            <a:pPr marL="0" indent="0">
              <a:lnSpc>
                <a:spcPct val="90000"/>
              </a:lnSpc>
              <a:buFontTx/>
              <a:buNone/>
            </a:pPr>
            <a:r>
              <a:rPr lang="en-US" sz="1800"/>
              <a:t>Kylix</a:t>
            </a:r>
          </a:p>
          <a:p>
            <a:pPr marL="0" indent="0">
              <a:lnSpc>
                <a:spcPct val="90000"/>
              </a:lnSpc>
              <a:buFontTx/>
              <a:buNone/>
            </a:pPr>
            <a:r>
              <a:rPr lang="en-US" sz="1800"/>
              <a:t>Krater</a:t>
            </a:r>
          </a:p>
          <a:p>
            <a:pPr marL="0" indent="0">
              <a:lnSpc>
                <a:spcPct val="90000"/>
              </a:lnSpc>
              <a:buFontTx/>
              <a:buNone/>
            </a:pPr>
            <a:r>
              <a:rPr lang="en-US" sz="1800"/>
              <a:t>Black-figure</a:t>
            </a:r>
          </a:p>
          <a:p>
            <a:pPr marL="0" indent="0">
              <a:lnSpc>
                <a:spcPct val="90000"/>
              </a:lnSpc>
              <a:buFontTx/>
              <a:buNone/>
            </a:pPr>
            <a:r>
              <a:rPr lang="en-US" sz="1800"/>
              <a:t>Red-figure</a:t>
            </a:r>
          </a:p>
          <a:p>
            <a:pPr marL="0" indent="0">
              <a:lnSpc>
                <a:spcPct val="90000"/>
              </a:lnSpc>
              <a:buFontTx/>
              <a:buNone/>
            </a:pPr>
            <a:r>
              <a:rPr lang="en-US" sz="1800"/>
              <a:t>Bi-lingual painting</a:t>
            </a:r>
          </a:p>
          <a:p>
            <a:pPr marL="0" indent="0">
              <a:lnSpc>
                <a:spcPct val="90000"/>
              </a:lnSpc>
              <a:buFontTx/>
              <a:buNone/>
            </a:pPr>
            <a:r>
              <a:rPr lang="en-US" sz="1800"/>
              <a:t>Entasis</a:t>
            </a:r>
          </a:p>
          <a:p>
            <a:pPr marL="0" indent="0">
              <a:lnSpc>
                <a:spcPct val="90000"/>
              </a:lnSpc>
              <a:buFontTx/>
              <a:buNone/>
            </a:pPr>
            <a:r>
              <a:rPr lang="en-US" sz="1800"/>
              <a:t>volute</a:t>
            </a:r>
          </a:p>
          <a:p>
            <a:pPr marL="0" indent="0">
              <a:lnSpc>
                <a:spcPct val="90000"/>
              </a:lnSpc>
              <a:buFontTx/>
              <a:buNone/>
            </a:pPr>
            <a:endParaRPr lang="en-US" sz="1800"/>
          </a:p>
          <a:p>
            <a:pPr marL="0" indent="0">
              <a:lnSpc>
                <a:spcPct val="90000"/>
              </a:lnSpc>
              <a:buFontTx/>
              <a:buNone/>
            </a:pPr>
            <a:endParaRPr lang="en-US" sz="1800"/>
          </a:p>
          <a:p>
            <a:pPr marL="0" indent="0" algn="ctr">
              <a:lnSpc>
                <a:spcPct val="90000"/>
              </a:lnSpc>
              <a:buFontTx/>
              <a:buNone/>
            </a:pPr>
            <a:endParaRPr lang="en-US" sz="2400"/>
          </a:p>
        </p:txBody>
      </p:sp>
      <p:sp>
        <p:nvSpPr>
          <p:cNvPr id="3076" name="Rectangle 4"/>
          <p:cNvSpPr>
            <a:spLocks noChangeArrowheads="1"/>
          </p:cNvSpPr>
          <p:nvPr/>
        </p:nvSpPr>
        <p:spPr bwMode="auto">
          <a:xfrm>
            <a:off x="4876800" y="1447800"/>
            <a:ext cx="3810000"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Kouros</a:t>
            </a:r>
          </a:p>
          <a:p>
            <a:r>
              <a:rPr lang="en-US"/>
              <a:t>Kore</a:t>
            </a:r>
          </a:p>
          <a:p>
            <a:r>
              <a:rPr lang="en-US"/>
              <a:t>Peplos/chiton</a:t>
            </a:r>
          </a:p>
          <a:p>
            <a:r>
              <a:rPr lang="en-US"/>
              <a:t>Caryatid</a:t>
            </a:r>
          </a:p>
          <a:p>
            <a:r>
              <a:rPr lang="en-US"/>
              <a:t>Centauromachy</a:t>
            </a:r>
          </a:p>
          <a:p>
            <a:r>
              <a:rPr lang="en-US"/>
              <a:t>Contrapposto</a:t>
            </a:r>
          </a:p>
          <a:p>
            <a:r>
              <a:rPr lang="en-US"/>
              <a:t>Chiastic</a:t>
            </a:r>
          </a:p>
          <a:p>
            <a:r>
              <a:rPr lang="en-US"/>
              <a:t>Propylaia</a:t>
            </a:r>
          </a:p>
          <a:p>
            <a:r>
              <a:rPr lang="en-US"/>
              <a:t>Pinakotheke</a:t>
            </a:r>
          </a:p>
          <a:p>
            <a:r>
              <a:rPr lang="en-US"/>
              <a:t>Canon of proportion</a:t>
            </a:r>
          </a:p>
          <a:p>
            <a:r>
              <a:rPr lang="en-US"/>
              <a:t>foreshortening</a:t>
            </a:r>
          </a:p>
          <a:p>
            <a:r>
              <a:rPr lang="en-US"/>
              <a:t>Doric/Ionic/corinthian order</a:t>
            </a:r>
          </a:p>
          <a:p>
            <a:r>
              <a:rPr lang="en-US"/>
              <a:t>*see illustration for parts of a temple, theatre, etc*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5" descr="CorfuTemple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5886450" cy="3552825"/>
          </a:xfrm>
          <a:prstGeom prst="rect">
            <a:avLst/>
          </a:prstGeom>
          <a:noFill/>
          <a:extLst>
            <a:ext uri="{909E8E84-426E-40DD-AFC4-6F175D3DCCD1}">
              <a14:hiddenFill xmlns:a14="http://schemas.microsoft.com/office/drawing/2010/main">
                <a:solidFill>
                  <a:srgbClr val="FFFFFF"/>
                </a:solidFill>
              </a14:hiddenFill>
            </a:ext>
          </a:extLst>
        </p:spPr>
      </p:pic>
      <p:sp>
        <p:nvSpPr>
          <p:cNvPr id="60422" name="Text Box 6"/>
          <p:cNvSpPr txBox="1">
            <a:spLocks noChangeArrowheads="1"/>
          </p:cNvSpPr>
          <p:nvPr/>
        </p:nvSpPr>
        <p:spPr bwMode="auto">
          <a:xfrm>
            <a:off x="288925" y="3846513"/>
            <a:ext cx="5873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West pediment, Temple of Artemis, Corfu, 600-580 BCE</a:t>
            </a:r>
          </a:p>
        </p:txBody>
      </p:sp>
      <p:pic>
        <p:nvPicPr>
          <p:cNvPr id="60424" name="Picture 8" descr="Corfu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419600"/>
            <a:ext cx="6038850" cy="1857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8850" name="Picture 2" descr="all_shapes_tss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4329113" cy="6048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447800" y="6096000"/>
            <a:ext cx="70850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t>Ergotimos (potter) and Kleitias (painter), </a:t>
            </a:r>
            <a:r>
              <a:rPr lang="en-US" u="sng"/>
              <a:t>The Francois Vase</a:t>
            </a:r>
            <a:r>
              <a:rPr lang="en-US"/>
              <a:t>. </a:t>
            </a:r>
          </a:p>
          <a:p>
            <a:r>
              <a:rPr lang="en-US"/>
              <a:t>Attic Black-figure volute Krater from Chiusi, c.570 BCE </a:t>
            </a:r>
          </a:p>
        </p:txBody>
      </p:sp>
      <p:pic>
        <p:nvPicPr>
          <p:cNvPr id="44036" name="Picture 4" descr="francois-v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
            <a:ext cx="5599113" cy="579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ExekiasAjaxAchille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09490"/>
            <a:ext cx="3238500" cy="4991100"/>
          </a:xfrm>
          <a:prstGeom prst="rect">
            <a:avLst/>
          </a:prstGeom>
          <a:noFill/>
          <a:extLst>
            <a:ext uri="{909E8E84-426E-40DD-AFC4-6F175D3DCCD1}">
              <a14:hiddenFill xmlns:a14="http://schemas.microsoft.com/office/drawing/2010/main">
                <a:solidFill>
                  <a:srgbClr val="FFFFFF"/>
                </a:solidFill>
              </a14:hiddenFill>
            </a:ext>
          </a:extLst>
        </p:spPr>
      </p:pic>
      <p:sp>
        <p:nvSpPr>
          <p:cNvPr id="52228" name="Text Box 4"/>
          <p:cNvSpPr txBox="1">
            <a:spLocks noChangeArrowheads="1"/>
          </p:cNvSpPr>
          <p:nvPr/>
        </p:nvSpPr>
        <p:spPr bwMode="auto">
          <a:xfrm>
            <a:off x="0" y="5791200"/>
            <a:ext cx="7204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Exekias, Achilles and Agax playing Dice, Attic black-figure Amphora from Vulci, Italy. Ca. 540-530 BCE.</a:t>
            </a:r>
          </a:p>
        </p:txBody>
      </p:sp>
      <p:pic>
        <p:nvPicPr>
          <p:cNvPr id="52229" name="Picture 5" descr="&quot;Achilles &amp; Ajax Gaming&quot; Attic black-figure amphora ARTIST: Exekia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b="17067"/>
          <a:stretch>
            <a:fillRect/>
          </a:stretch>
        </p:blipFill>
        <p:spPr bwMode="auto">
          <a:xfrm>
            <a:off x="3886200" y="457200"/>
            <a:ext cx="4991100" cy="3554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29200" y="228600"/>
            <a:ext cx="2105063" cy="261610"/>
          </a:xfrm>
          <a:prstGeom prst="rect">
            <a:avLst/>
          </a:prstGeom>
          <a:noFill/>
        </p:spPr>
        <p:txBody>
          <a:bodyPr wrap="none" rtlCol="0">
            <a:spAutoFit/>
          </a:bodyPr>
          <a:lstStyle/>
          <a:p>
            <a:r>
              <a:rPr lang="en-US" sz="1100" dirty="0" smtClean="0">
                <a:solidFill>
                  <a:srgbClr val="FF0000"/>
                </a:solidFill>
              </a:rPr>
              <a:t>Click for black figure technique</a:t>
            </a:r>
            <a:endParaRPr lang="en-US" sz="1100" dirty="0">
              <a:solidFill>
                <a:srgbClr val="FF0000"/>
              </a:solidFill>
            </a:endParaRPr>
          </a:p>
        </p:txBody>
      </p:sp>
      <p:sp>
        <p:nvSpPr>
          <p:cNvPr id="3" name="TextBox 2"/>
          <p:cNvSpPr txBox="1"/>
          <p:nvPr/>
        </p:nvSpPr>
        <p:spPr>
          <a:xfrm>
            <a:off x="304800" y="228600"/>
            <a:ext cx="2135521" cy="261610"/>
          </a:xfrm>
          <a:prstGeom prst="rect">
            <a:avLst/>
          </a:prstGeom>
          <a:noFill/>
        </p:spPr>
        <p:txBody>
          <a:bodyPr wrap="none" rtlCol="0">
            <a:spAutoFit/>
          </a:bodyPr>
          <a:lstStyle/>
          <a:p>
            <a:r>
              <a:rPr lang="en-US" sz="1100" dirty="0" smtClean="0">
                <a:solidFill>
                  <a:srgbClr val="FF0000"/>
                </a:solidFill>
              </a:rPr>
              <a:t>Click for video on this Amphora</a:t>
            </a:r>
            <a:endParaRPr lang="en-US" sz="1100" dirty="0">
              <a:solidFill>
                <a:srgbClr val="FF0000"/>
              </a:solidFill>
            </a:endParaRPr>
          </a:p>
        </p:txBody>
      </p:sp>
      <p:sp>
        <p:nvSpPr>
          <p:cNvPr id="4" name="TextBox 3"/>
          <p:cNvSpPr txBox="1"/>
          <p:nvPr/>
        </p:nvSpPr>
        <p:spPr>
          <a:xfrm>
            <a:off x="4267200" y="4724400"/>
            <a:ext cx="2610010" cy="400110"/>
          </a:xfrm>
          <a:prstGeom prst="rect">
            <a:avLst/>
          </a:prstGeom>
          <a:noFill/>
        </p:spPr>
        <p:txBody>
          <a:bodyPr wrap="none" rtlCol="0">
            <a:spAutoFit/>
          </a:bodyPr>
          <a:lstStyle/>
          <a:p>
            <a:r>
              <a:rPr lang="en-US" sz="2000" dirty="0" smtClean="0">
                <a:solidFill>
                  <a:srgbClr val="FF0000"/>
                </a:solidFill>
              </a:rPr>
              <a:t>Black Figure Painting</a:t>
            </a:r>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181344"/>
            <a:ext cx="5210175" cy="672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4548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6783"/>
            <a:ext cx="8991600" cy="923330"/>
          </a:xfrm>
          <a:prstGeom prst="rect">
            <a:avLst/>
          </a:prstGeom>
        </p:spPr>
        <p:txBody>
          <a:bodyPr wrap="square">
            <a:spAutoFit/>
          </a:bodyPr>
          <a:lstStyle/>
          <a:p>
            <a:r>
              <a:rPr lang="en-US" dirty="0"/>
              <a:t>Compare and contrast these two vases –one was a grave marker-also look at the division of the vase surface(picture space), size and representation of the human figures </a:t>
            </a:r>
            <a:r>
              <a:rPr lang="en-US" dirty="0" err="1"/>
              <a:t>etc</a:t>
            </a:r>
            <a:r>
              <a:rPr lang="en-US"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06" y="1295400"/>
            <a:ext cx="3707802" cy="5056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143000"/>
            <a:ext cx="3781425"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83122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descr="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2400"/>
            <a:ext cx="3352800" cy="2524125"/>
          </a:xfrm>
          <a:prstGeom prst="rect">
            <a:avLst/>
          </a:prstGeom>
          <a:noFill/>
          <a:extLst>
            <a:ext uri="{909E8E84-426E-40DD-AFC4-6F175D3DCCD1}">
              <a14:hiddenFill xmlns:a14="http://schemas.microsoft.com/office/drawing/2010/main">
                <a:solidFill>
                  <a:srgbClr val="FFFFFF"/>
                </a:solidFill>
              </a14:hiddenFill>
            </a:ext>
          </a:extLst>
        </p:spPr>
      </p:pic>
      <p:sp>
        <p:nvSpPr>
          <p:cNvPr id="46084" name="Text Box 4"/>
          <p:cNvSpPr txBox="1">
            <a:spLocks noChangeArrowheads="1"/>
          </p:cNvSpPr>
          <p:nvPr/>
        </p:nvSpPr>
        <p:spPr bwMode="auto">
          <a:xfrm>
            <a:off x="228600" y="6491288"/>
            <a:ext cx="4260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Bilingual Amphora by Andokides Painter</a:t>
            </a:r>
          </a:p>
        </p:txBody>
      </p:sp>
      <p:pic>
        <p:nvPicPr>
          <p:cNvPr id="46086" name="Picture 6" descr="andokides_ajax_ach_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675" y="304800"/>
            <a:ext cx="2868613" cy="4191000"/>
          </a:xfrm>
          <a:prstGeom prst="rect">
            <a:avLst/>
          </a:prstGeom>
          <a:noFill/>
          <a:extLst>
            <a:ext uri="{909E8E84-426E-40DD-AFC4-6F175D3DCCD1}">
              <a14:hiddenFill xmlns:a14="http://schemas.microsoft.com/office/drawing/2010/main">
                <a:solidFill>
                  <a:srgbClr val="FFFFFF"/>
                </a:solidFill>
              </a14:hiddenFill>
            </a:ext>
          </a:extLst>
        </p:spPr>
      </p:pic>
      <p:pic>
        <p:nvPicPr>
          <p:cNvPr id="46088" name="Picture 8" descr="Exekia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381000"/>
            <a:ext cx="2857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46089" name="Text Box 9"/>
          <p:cNvSpPr txBox="1">
            <a:spLocks noChangeArrowheads="1"/>
          </p:cNvSpPr>
          <p:nvPr/>
        </p:nvSpPr>
        <p:spPr bwMode="auto">
          <a:xfrm>
            <a:off x="4098925" y="4532313"/>
            <a:ext cx="48164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Andokides Painter.</a:t>
            </a:r>
          </a:p>
          <a:p>
            <a:r>
              <a:rPr lang="en-US"/>
              <a:t>Achilles and Agax playing a dice game (Attic Bilingual Amphora) from Orvieto Italy, </a:t>
            </a:r>
          </a:p>
          <a:p>
            <a:r>
              <a:rPr lang="en-US"/>
              <a:t>ca. 525-520 BCE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9" name="Picture 5" descr="antaios-p93-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572500" cy="5622925"/>
          </a:xfrm>
          <a:prstGeom prst="rect">
            <a:avLst/>
          </a:prstGeom>
          <a:noFill/>
          <a:extLst>
            <a:ext uri="{909E8E84-426E-40DD-AFC4-6F175D3DCCD1}">
              <a14:hiddenFill xmlns:a14="http://schemas.microsoft.com/office/drawing/2010/main">
                <a:solidFill>
                  <a:srgbClr val="FFFFFF"/>
                </a:solidFill>
              </a14:hiddenFill>
            </a:ext>
          </a:extLst>
        </p:spPr>
      </p:pic>
      <p:sp>
        <p:nvSpPr>
          <p:cNvPr id="47110" name="Text Box 6"/>
          <p:cNvSpPr txBox="1">
            <a:spLocks noChangeArrowheads="1"/>
          </p:cNvSpPr>
          <p:nvPr/>
        </p:nvSpPr>
        <p:spPr bwMode="auto">
          <a:xfrm>
            <a:off x="288925" y="6056313"/>
            <a:ext cx="8855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err="1"/>
              <a:t>Euphronios</a:t>
            </a:r>
            <a:r>
              <a:rPr lang="en-US" dirty="0"/>
              <a:t>. Herakles </a:t>
            </a:r>
            <a:r>
              <a:rPr lang="en-US" dirty="0" err="1"/>
              <a:t>wrestiling</a:t>
            </a:r>
            <a:r>
              <a:rPr lang="en-US" dirty="0"/>
              <a:t> </a:t>
            </a:r>
            <a:r>
              <a:rPr lang="en-US" dirty="0" err="1"/>
              <a:t>Antaios</a:t>
            </a:r>
            <a:r>
              <a:rPr lang="en-US" dirty="0"/>
              <a:t> (detail of an Attic red-figure calyx Krater) from Cerveteri, Italy, ca 510 </a:t>
            </a:r>
            <a:r>
              <a:rPr lang="en-US" dirty="0" smtClean="0"/>
              <a:t>BCE  </a:t>
            </a:r>
            <a:r>
              <a:rPr lang="en-US" dirty="0" smtClean="0">
                <a:solidFill>
                  <a:srgbClr val="FF0000"/>
                </a:solidFill>
              </a:rPr>
              <a:t>RED FIGURE VASE PAINTING</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3447"/>
            <a:ext cx="4595806"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819924" y="13447"/>
            <a:ext cx="4324076" cy="646331"/>
          </a:xfrm>
          <a:prstGeom prst="rect">
            <a:avLst/>
          </a:prstGeom>
        </p:spPr>
        <p:txBody>
          <a:bodyPr wrap="square">
            <a:spAutoFit/>
          </a:bodyPr>
          <a:lstStyle/>
          <a:p>
            <a:r>
              <a:rPr lang="en-US" dirty="0" err="1"/>
              <a:t>Euphronios</a:t>
            </a:r>
            <a:r>
              <a:rPr lang="en-US" dirty="0"/>
              <a:t>, Herakles Wrestling </a:t>
            </a:r>
            <a:r>
              <a:rPr lang="en-US" dirty="0" err="1"/>
              <a:t>Antaios</a:t>
            </a:r>
            <a:r>
              <a:rPr lang="en-US" dirty="0"/>
              <a:t>, Archaic Period, c. 510 BCE, calyx krater</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254912"/>
            <a:ext cx="4110318" cy="358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57200" y="4166761"/>
            <a:ext cx="4572000" cy="923330"/>
          </a:xfrm>
          <a:prstGeom prst="rect">
            <a:avLst/>
          </a:prstGeom>
        </p:spPr>
        <p:txBody>
          <a:bodyPr>
            <a:spAutoFit/>
          </a:bodyPr>
          <a:lstStyle/>
          <a:p>
            <a:r>
              <a:rPr lang="en-US" dirty="0" err="1"/>
              <a:t>Exekias</a:t>
            </a:r>
            <a:r>
              <a:rPr lang="en-US" dirty="0"/>
              <a:t>, Achilles and Ajax Playing a Dice Game, Archaic Period, c. 540-530 BCE, painted terracotta</a:t>
            </a:r>
          </a:p>
        </p:txBody>
      </p:sp>
      <p:sp>
        <p:nvSpPr>
          <p:cNvPr id="4" name="TextBox 3"/>
          <p:cNvSpPr txBox="1"/>
          <p:nvPr/>
        </p:nvSpPr>
        <p:spPr>
          <a:xfrm>
            <a:off x="1371600" y="6019800"/>
            <a:ext cx="1762021" cy="646331"/>
          </a:xfrm>
          <a:prstGeom prst="rect">
            <a:avLst/>
          </a:prstGeom>
          <a:noFill/>
        </p:spPr>
        <p:txBody>
          <a:bodyPr wrap="none" rtlCol="0">
            <a:spAutoFit/>
          </a:bodyPr>
          <a:lstStyle/>
          <a:p>
            <a:r>
              <a:rPr lang="en-US" dirty="0" smtClean="0">
                <a:solidFill>
                  <a:srgbClr val="FF0000"/>
                </a:solidFill>
              </a:rPr>
              <a:t>Compare these</a:t>
            </a:r>
          </a:p>
          <a:p>
            <a:r>
              <a:rPr lang="en-US" dirty="0" smtClean="0">
                <a:solidFill>
                  <a:srgbClr val="FF0000"/>
                </a:solidFill>
              </a:rPr>
              <a:t>Two vases</a:t>
            </a:r>
            <a:endParaRPr lang="en-US" dirty="0">
              <a:solidFill>
                <a:srgbClr val="FF0000"/>
              </a:solidFill>
            </a:endParaRPr>
          </a:p>
        </p:txBody>
      </p:sp>
    </p:spTree>
    <p:extLst>
      <p:ext uri="{BB962C8B-B14F-4D97-AF65-F5344CB8AC3E}">
        <p14:creationId xmlns:p14="http://schemas.microsoft.com/office/powerpoint/2010/main" val="1757608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Box 4"/>
          <p:cNvSpPr txBox="1">
            <a:spLocks noChangeArrowheads="1"/>
          </p:cNvSpPr>
          <p:nvPr/>
        </p:nvSpPr>
        <p:spPr bwMode="auto">
          <a:xfrm>
            <a:off x="304800" y="5715000"/>
            <a:ext cx="35210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Euthymides, Three revelers (Attic red-figure Amphora) from Vulci, Italy, ca 510 BCE</a:t>
            </a:r>
          </a:p>
        </p:txBody>
      </p:sp>
      <p:pic>
        <p:nvPicPr>
          <p:cNvPr id="45062" name="Picture 6" descr="euthymides_revel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3097213" cy="5181600"/>
          </a:xfrm>
          <a:prstGeom prst="rect">
            <a:avLst/>
          </a:prstGeom>
          <a:noFill/>
          <a:extLst>
            <a:ext uri="{909E8E84-426E-40DD-AFC4-6F175D3DCCD1}">
              <a14:hiddenFill xmlns:a14="http://schemas.microsoft.com/office/drawing/2010/main">
                <a:solidFill>
                  <a:srgbClr val="FFFFFF"/>
                </a:solidFill>
              </a14:hiddenFill>
            </a:ext>
          </a:extLst>
        </p:spPr>
      </p:pic>
      <p:pic>
        <p:nvPicPr>
          <p:cNvPr id="45064" name="Picture 8" descr="70083022213834630623_610w"/>
          <p:cNvPicPr>
            <a:picLocks noChangeAspect="1" noChangeArrowheads="1"/>
          </p:cNvPicPr>
          <p:nvPr/>
        </p:nvPicPr>
        <p:blipFill>
          <a:blip r:embed="rId3">
            <a:extLst>
              <a:ext uri="{28A0092B-C50C-407E-A947-70E740481C1C}">
                <a14:useLocalDpi xmlns:a14="http://schemas.microsoft.com/office/drawing/2010/main" val="0"/>
              </a:ext>
            </a:extLst>
          </a:blip>
          <a:srcRect l="9836" t="9302" r="9836" b="18605"/>
          <a:stretch>
            <a:fillRect/>
          </a:stretch>
        </p:blipFill>
        <p:spPr bwMode="auto">
          <a:xfrm>
            <a:off x="3905250" y="609600"/>
            <a:ext cx="4667250" cy="2952750"/>
          </a:xfrm>
          <a:prstGeom prst="rect">
            <a:avLst/>
          </a:prstGeom>
          <a:noFill/>
          <a:extLst>
            <a:ext uri="{909E8E84-426E-40DD-AFC4-6F175D3DCCD1}">
              <a14:hiddenFill xmlns:a14="http://schemas.microsoft.com/office/drawing/2010/main">
                <a:solidFill>
                  <a:srgbClr val="FFFFFF"/>
                </a:solidFill>
              </a14:hiddenFill>
            </a:ext>
          </a:extLst>
        </p:spPr>
      </p:pic>
      <p:sp>
        <p:nvSpPr>
          <p:cNvPr id="45065" name="Text Box 9"/>
          <p:cNvSpPr txBox="1">
            <a:spLocks noChangeArrowheads="1"/>
          </p:cNvSpPr>
          <p:nvPr/>
        </p:nvSpPr>
        <p:spPr bwMode="auto">
          <a:xfrm>
            <a:off x="4419600" y="3886200"/>
            <a:ext cx="35591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Onesimos, Bathing Girl (interior of an Attic red-figure Kylix) from Chiusi, Italy, ca 490. BCE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descr="AH1L14Ti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85800"/>
            <a:ext cx="8462963" cy="5641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Hephaistos_Thetis_Antikensammlung_Berlin_F229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7550" y="685800"/>
            <a:ext cx="5886450" cy="5867400"/>
          </a:xfrm>
          <a:prstGeom prst="rect">
            <a:avLst/>
          </a:prstGeom>
          <a:noFill/>
          <a:extLst>
            <a:ext uri="{909E8E84-426E-40DD-AFC4-6F175D3DCCD1}">
              <a14:hiddenFill xmlns:a14="http://schemas.microsoft.com/office/drawing/2010/main">
                <a:solidFill>
                  <a:srgbClr val="FFFFFF"/>
                </a:solidFill>
              </a14:hiddenFill>
            </a:ext>
          </a:extLst>
        </p:spPr>
      </p:pic>
      <p:sp>
        <p:nvSpPr>
          <p:cNvPr id="77827" name="Rectangle 3"/>
          <p:cNvSpPr>
            <a:spLocks noChangeArrowheads="1"/>
          </p:cNvSpPr>
          <p:nvPr/>
        </p:nvSpPr>
        <p:spPr bwMode="auto">
          <a:xfrm>
            <a:off x="228600" y="1139825"/>
            <a:ext cx="3200400" cy="366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solidFill>
                  <a:schemeClr val="folHlink"/>
                </a:solidFill>
              </a:rPr>
              <a:t>The Berlin Foundry Cup is a red-figure </a:t>
            </a:r>
            <a:r>
              <a:rPr lang="en-US" i="1">
                <a:solidFill>
                  <a:schemeClr val="folHlink"/>
                </a:solidFill>
              </a:rPr>
              <a:t>kylix</a:t>
            </a:r>
            <a:r>
              <a:rPr lang="en-US">
                <a:solidFill>
                  <a:schemeClr val="folHlink"/>
                </a:solidFill>
              </a:rPr>
              <a:t> (drinking cup) from the early fifth century BC. It is the name vase of the Attic vase painter known conventionally as the Foundry Painter. Its most striking feature is the exterior depiction of activities in an Athenian bronze workshop or foundry. It is an important source on ancient Greek metal-working technology.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 name="Rectangle 10"/>
          <p:cNvSpPr>
            <a:spLocks noChangeArrowheads="1"/>
          </p:cNvSpPr>
          <p:nvPr/>
        </p:nvSpPr>
        <p:spPr bwMode="auto">
          <a:xfrm>
            <a:off x="304800" y="5027891"/>
            <a:ext cx="55709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dirty="0" smtClean="0"/>
              <a:t>Foundry Painter, A Bronze Foundry c</a:t>
            </a:r>
            <a:r>
              <a:rPr lang="en-US" dirty="0"/>
              <a:t>. </a:t>
            </a:r>
            <a:r>
              <a:rPr lang="en-US" dirty="0" smtClean="0"/>
              <a:t>490-480 BCE. </a:t>
            </a:r>
            <a:endParaRPr lang="en-US" dirty="0"/>
          </a:p>
        </p:txBody>
      </p:sp>
      <p:pic>
        <p:nvPicPr>
          <p:cNvPr id="2050" name="Picture 2" descr="http://classconnection.s3.amazonaws.com/211/flashcards/2133211/png/bronze1318426018191135062612904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7542"/>
            <a:ext cx="8105775" cy="48291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5558135"/>
            <a:ext cx="8001000" cy="923330"/>
          </a:xfrm>
          <a:prstGeom prst="rect">
            <a:avLst/>
          </a:prstGeom>
          <a:noFill/>
        </p:spPr>
        <p:txBody>
          <a:bodyPr wrap="square" rtlCol="0">
            <a:spAutoFit/>
          </a:bodyPr>
          <a:lstStyle/>
          <a:p>
            <a:r>
              <a:rPr lang="en-US" dirty="0" smtClean="0">
                <a:solidFill>
                  <a:schemeClr val="bg2">
                    <a:lumMod val="60000"/>
                    <a:lumOff val="40000"/>
                  </a:schemeClr>
                </a:solidFill>
              </a:rPr>
              <a:t>Red figure vases show FORESHORTENING of figures. Black</a:t>
            </a:r>
          </a:p>
          <a:p>
            <a:r>
              <a:rPr lang="en-US" dirty="0" smtClean="0">
                <a:solidFill>
                  <a:schemeClr val="bg2">
                    <a:lumMod val="60000"/>
                    <a:lumOff val="40000"/>
                  </a:schemeClr>
                </a:solidFill>
              </a:rPr>
              <a:t>Figure vases show space through overlapping forms.  Note </a:t>
            </a:r>
            <a:r>
              <a:rPr lang="en-US" dirty="0" err="1" smtClean="0">
                <a:solidFill>
                  <a:schemeClr val="bg2">
                    <a:lumMod val="60000"/>
                    <a:lumOff val="40000"/>
                  </a:schemeClr>
                </a:solidFill>
              </a:rPr>
              <a:t>squating</a:t>
            </a:r>
            <a:r>
              <a:rPr lang="en-US" dirty="0" smtClean="0">
                <a:solidFill>
                  <a:schemeClr val="bg2">
                    <a:lumMod val="60000"/>
                    <a:lumOff val="40000"/>
                  </a:schemeClr>
                </a:solidFill>
              </a:rPr>
              <a:t> man’s body is foreshortened to show it in space. </a:t>
            </a:r>
          </a:p>
        </p:txBody>
      </p:sp>
    </p:spTree>
    <p:extLst>
      <p:ext uri="{BB962C8B-B14F-4D97-AF65-F5344CB8AC3E}">
        <p14:creationId xmlns:p14="http://schemas.microsoft.com/office/powerpoint/2010/main" val="418959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Temple%20of%20Apha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3810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51204" name="Text Box 4"/>
          <p:cNvSpPr txBox="1">
            <a:spLocks noChangeArrowheads="1"/>
          </p:cNvSpPr>
          <p:nvPr/>
        </p:nvSpPr>
        <p:spPr bwMode="auto">
          <a:xfrm>
            <a:off x="212725" y="3236913"/>
            <a:ext cx="4667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Temple of Aphaia, Aegina. Ca 500-490 BCE</a:t>
            </a:r>
          </a:p>
        </p:txBody>
      </p:sp>
      <p:pic>
        <p:nvPicPr>
          <p:cNvPr id="51208" name="Picture 8" descr="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04800"/>
            <a:ext cx="4419600" cy="2717800"/>
          </a:xfrm>
          <a:prstGeom prst="rect">
            <a:avLst/>
          </a:prstGeom>
          <a:noFill/>
          <a:extLst>
            <a:ext uri="{909E8E84-426E-40DD-AFC4-6F175D3DCCD1}">
              <a14:hiddenFill xmlns:a14="http://schemas.microsoft.com/office/drawing/2010/main">
                <a:solidFill>
                  <a:srgbClr val="FFFFFF"/>
                </a:solidFill>
              </a14:hiddenFill>
            </a:ext>
          </a:extLst>
        </p:spPr>
      </p:pic>
      <p:pic>
        <p:nvPicPr>
          <p:cNvPr id="51210" name="Picture 10" descr="Temple of Aphaia, Aegina: exterior orders"/>
          <p:cNvPicPr>
            <a:picLocks noChangeAspect="1" noChangeArrowheads="1"/>
          </p:cNvPicPr>
          <p:nvPr/>
        </p:nvPicPr>
        <p:blipFill>
          <a:blip r:embed="rId4">
            <a:extLst>
              <a:ext uri="{28A0092B-C50C-407E-A947-70E740481C1C}">
                <a14:useLocalDpi xmlns:a14="http://schemas.microsoft.com/office/drawing/2010/main" val="0"/>
              </a:ext>
            </a:extLst>
          </a:blip>
          <a:srcRect l="12340" t="8000" r="12340" b="8000"/>
          <a:stretch>
            <a:fillRect/>
          </a:stretch>
        </p:blipFill>
        <p:spPr bwMode="auto">
          <a:xfrm>
            <a:off x="6324600" y="3241675"/>
            <a:ext cx="2103438" cy="3616325"/>
          </a:xfrm>
          <a:prstGeom prst="rect">
            <a:avLst/>
          </a:prstGeom>
          <a:noFill/>
          <a:extLst>
            <a:ext uri="{909E8E84-426E-40DD-AFC4-6F175D3DCCD1}">
              <a14:hiddenFill xmlns:a14="http://schemas.microsoft.com/office/drawing/2010/main">
                <a:solidFill>
                  <a:srgbClr val="FFFFFF"/>
                </a:solidFill>
              </a14:hiddenFill>
            </a:ext>
          </a:extLst>
        </p:spPr>
      </p:pic>
      <p:pic>
        <p:nvPicPr>
          <p:cNvPr id="51211" name="Picture 11" descr="aphaia-pl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419600"/>
            <a:ext cx="4286250" cy="2047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47800" y="3759805"/>
            <a:ext cx="3147015" cy="369332"/>
          </a:xfrm>
          <a:prstGeom prst="rect">
            <a:avLst/>
          </a:prstGeom>
          <a:noFill/>
        </p:spPr>
        <p:txBody>
          <a:bodyPr wrap="none" rtlCol="0">
            <a:spAutoFit/>
          </a:bodyPr>
          <a:lstStyle/>
          <a:p>
            <a:r>
              <a:rPr lang="en-US" dirty="0" smtClean="0">
                <a:solidFill>
                  <a:schemeClr val="bg2">
                    <a:lumMod val="60000"/>
                    <a:lumOff val="40000"/>
                  </a:schemeClr>
                </a:solidFill>
              </a:rPr>
              <a:t>Archaic Greek temple design</a:t>
            </a:r>
            <a:endParaRPr lang="en-US" dirty="0">
              <a:solidFill>
                <a:schemeClr val="bg2">
                  <a:lumMod val="60000"/>
                  <a:lumOff val="40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9" name="Picture 7" descr="picHarvardGodsinColor-71558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4267200"/>
            <a:ext cx="2452688" cy="2354263"/>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AphaiaWestPediment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3870"/>
            <a:ext cx="8382000" cy="1833563"/>
          </a:xfrm>
          <a:prstGeom prst="rect">
            <a:avLst/>
          </a:prstGeom>
          <a:noFill/>
          <a:extLst>
            <a:ext uri="{909E8E84-426E-40DD-AFC4-6F175D3DCCD1}">
              <a14:hiddenFill xmlns:a14="http://schemas.microsoft.com/office/drawing/2010/main">
                <a:solidFill>
                  <a:srgbClr val="FFFFFF"/>
                </a:solidFill>
              </a14:hiddenFill>
            </a:ext>
          </a:extLst>
        </p:spPr>
      </p:pic>
      <p:pic>
        <p:nvPicPr>
          <p:cNvPr id="74761" name="Picture 9" descr="AH1L15Pe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1857433"/>
            <a:ext cx="5905500" cy="2238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1000" y="2286000"/>
            <a:ext cx="1148071" cy="276999"/>
          </a:xfrm>
          <a:prstGeom prst="rect">
            <a:avLst/>
          </a:prstGeom>
          <a:noFill/>
        </p:spPr>
        <p:txBody>
          <a:bodyPr wrap="none" rtlCol="0">
            <a:spAutoFit/>
          </a:bodyPr>
          <a:lstStyle/>
          <a:p>
            <a:r>
              <a:rPr lang="en-US" sz="1200" dirty="0" smtClean="0">
                <a:solidFill>
                  <a:srgbClr val="FF0000"/>
                </a:solidFill>
              </a:rPr>
              <a:t>Click for video</a:t>
            </a:r>
            <a:endParaRPr lang="en-US" sz="1200" dirty="0">
              <a:solidFill>
                <a:srgbClr val="FF0000"/>
              </a:solidFill>
            </a:endParaRPr>
          </a:p>
        </p:txBody>
      </p:sp>
      <p:sp>
        <p:nvSpPr>
          <p:cNvPr id="3" name="TextBox 2"/>
          <p:cNvSpPr txBox="1"/>
          <p:nvPr/>
        </p:nvSpPr>
        <p:spPr>
          <a:xfrm>
            <a:off x="4627325" y="4433064"/>
            <a:ext cx="4543569" cy="923330"/>
          </a:xfrm>
          <a:prstGeom prst="rect">
            <a:avLst/>
          </a:prstGeom>
          <a:noFill/>
        </p:spPr>
        <p:txBody>
          <a:bodyPr wrap="square" rtlCol="0">
            <a:spAutoFit/>
          </a:bodyPr>
          <a:lstStyle/>
          <a:p>
            <a:r>
              <a:rPr lang="en-US" dirty="0" smtClean="0">
                <a:solidFill>
                  <a:schemeClr val="bg2">
                    <a:lumMod val="60000"/>
                    <a:lumOff val="40000"/>
                  </a:schemeClr>
                </a:solidFill>
              </a:rPr>
              <a:t>How did the sculptors</a:t>
            </a:r>
          </a:p>
          <a:p>
            <a:r>
              <a:rPr lang="en-US" dirty="0" smtClean="0">
                <a:solidFill>
                  <a:schemeClr val="bg2">
                    <a:lumMod val="60000"/>
                    <a:lumOff val="40000"/>
                  </a:schemeClr>
                </a:solidFill>
              </a:rPr>
              <a:t>Solve the problem of how to fit figures into the triangular space of the pediment?</a:t>
            </a:r>
            <a:endParaRPr lang="en-US" dirty="0">
              <a:solidFill>
                <a:schemeClr val="bg2">
                  <a:lumMod val="60000"/>
                  <a:lumOff val="40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7" name="Picture 7" descr="aegina_warrior_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
            <a:ext cx="8305800" cy="3116263"/>
          </a:xfrm>
          <a:prstGeom prst="rect">
            <a:avLst/>
          </a:prstGeom>
          <a:noFill/>
          <a:extLst>
            <a:ext uri="{909E8E84-426E-40DD-AFC4-6F175D3DCCD1}">
              <a14:hiddenFill xmlns:a14="http://schemas.microsoft.com/office/drawing/2010/main">
                <a:solidFill>
                  <a:srgbClr val="FFFFFF"/>
                </a:solidFill>
              </a14:hiddenFill>
            </a:ext>
          </a:extLst>
        </p:spPr>
      </p:pic>
      <p:sp>
        <p:nvSpPr>
          <p:cNvPr id="66568" name="Text Box 8"/>
          <p:cNvSpPr txBox="1">
            <a:spLocks noChangeArrowheads="1"/>
          </p:cNvSpPr>
          <p:nvPr/>
        </p:nvSpPr>
        <p:spPr bwMode="auto">
          <a:xfrm>
            <a:off x="781050" y="0"/>
            <a:ext cx="836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Dying Warrior, from the west Pediment, Temple of Aphaia, Aegina, 500-490 BCE</a:t>
            </a:r>
          </a:p>
        </p:txBody>
      </p:sp>
      <p:pic>
        <p:nvPicPr>
          <p:cNvPr id="66570" name="Picture 10" descr="Dying%20Warri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276600"/>
            <a:ext cx="8010525" cy="3240088"/>
          </a:xfrm>
          <a:prstGeom prst="rect">
            <a:avLst/>
          </a:prstGeom>
          <a:noFill/>
          <a:extLst>
            <a:ext uri="{909E8E84-426E-40DD-AFC4-6F175D3DCCD1}">
              <a14:hiddenFill xmlns:a14="http://schemas.microsoft.com/office/drawing/2010/main">
                <a:solidFill>
                  <a:srgbClr val="FFFFFF"/>
                </a:solidFill>
              </a14:hiddenFill>
            </a:ext>
          </a:extLst>
        </p:spPr>
      </p:pic>
      <p:sp>
        <p:nvSpPr>
          <p:cNvPr id="66571" name="Text Box 11"/>
          <p:cNvSpPr txBox="1">
            <a:spLocks noChangeArrowheads="1"/>
          </p:cNvSpPr>
          <p:nvPr/>
        </p:nvSpPr>
        <p:spPr bwMode="auto">
          <a:xfrm>
            <a:off x="457200" y="6491288"/>
            <a:ext cx="832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Dying Warrior, from the east Pediment, Temple of Aphaia, Aegina, 490-480 BCE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3" descr="zeus_temple-faca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3724275" cy="5715000"/>
          </a:xfrm>
          <a:prstGeom prst="rect">
            <a:avLst/>
          </a:prstGeom>
          <a:noFill/>
          <a:extLst>
            <a:ext uri="{909E8E84-426E-40DD-AFC4-6F175D3DCCD1}">
              <a14:hiddenFill xmlns:a14="http://schemas.microsoft.com/office/drawing/2010/main">
                <a:solidFill>
                  <a:srgbClr val="FFFFFF"/>
                </a:solidFill>
              </a14:hiddenFill>
            </a:ext>
          </a:extLst>
        </p:spPr>
      </p:pic>
      <p:sp>
        <p:nvSpPr>
          <p:cNvPr id="73732" name="Text Box 4"/>
          <p:cNvSpPr txBox="1">
            <a:spLocks noChangeArrowheads="1"/>
          </p:cNvSpPr>
          <p:nvPr/>
        </p:nvSpPr>
        <p:spPr bwMode="auto">
          <a:xfrm>
            <a:off x="365125" y="6132513"/>
            <a:ext cx="6076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(Libon or Elis), Temple of Zeus, Olympia, ca 470-456 BCE</a:t>
            </a:r>
          </a:p>
        </p:txBody>
      </p:sp>
      <p:pic>
        <p:nvPicPr>
          <p:cNvPr id="73735" name="Picture 7" descr="Reconstruction_Zeus_Olymp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3" y="1219200"/>
            <a:ext cx="2903537" cy="3733800"/>
          </a:xfrm>
          <a:prstGeom prst="rect">
            <a:avLst/>
          </a:prstGeom>
          <a:noFill/>
          <a:extLst>
            <a:ext uri="{909E8E84-426E-40DD-AFC4-6F175D3DCCD1}">
              <a14:hiddenFill xmlns:a14="http://schemas.microsoft.com/office/drawing/2010/main">
                <a:solidFill>
                  <a:srgbClr val="FFFFFF"/>
                </a:solidFill>
              </a14:hiddenFill>
            </a:ext>
          </a:extLst>
        </p:spPr>
      </p:pic>
      <p:sp>
        <p:nvSpPr>
          <p:cNvPr id="73736" name="Text Box 8"/>
          <p:cNvSpPr txBox="1">
            <a:spLocks noChangeArrowheads="1"/>
          </p:cNvSpPr>
          <p:nvPr/>
        </p:nvSpPr>
        <p:spPr bwMode="auto">
          <a:xfrm>
            <a:off x="5318125" y="5141913"/>
            <a:ext cx="3841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Artist’s rendering</a:t>
            </a:r>
          </a:p>
          <a:p>
            <a:r>
              <a:rPr lang="en-US"/>
              <a:t>Chryselephantine sculpture of Zeus </a:t>
            </a:r>
          </a:p>
        </p:txBody>
      </p:sp>
      <p:sp>
        <p:nvSpPr>
          <p:cNvPr id="73737" name="AutoShape 9"/>
          <p:cNvSpPr>
            <a:spLocks noChangeArrowheads="1"/>
          </p:cNvSpPr>
          <p:nvPr/>
        </p:nvSpPr>
        <p:spPr bwMode="auto">
          <a:xfrm rot="931447">
            <a:off x="152400" y="304800"/>
            <a:ext cx="1600200" cy="533400"/>
          </a:xfrm>
          <a:prstGeom prst="righ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East pediment</a:t>
            </a:r>
          </a:p>
        </p:txBody>
      </p:sp>
      <p:pic>
        <p:nvPicPr>
          <p:cNvPr id="73740" name="Picture 12" descr="zeus_4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304800"/>
            <a:ext cx="1827213" cy="2276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4" name="Picture 6" descr="A0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3114675" cy="3600450"/>
          </a:xfrm>
          <a:prstGeom prst="rect">
            <a:avLst/>
          </a:prstGeom>
          <a:noFill/>
          <a:extLst>
            <a:ext uri="{909E8E84-426E-40DD-AFC4-6F175D3DCCD1}">
              <a14:hiddenFill xmlns:a14="http://schemas.microsoft.com/office/drawing/2010/main">
                <a:solidFill>
                  <a:srgbClr val="FFFFFF"/>
                </a:solidFill>
              </a14:hiddenFill>
            </a:ext>
          </a:extLst>
        </p:spPr>
      </p:pic>
      <p:sp>
        <p:nvSpPr>
          <p:cNvPr id="63495" name="Text Box 7"/>
          <p:cNvSpPr txBox="1">
            <a:spLocks noChangeArrowheads="1"/>
          </p:cNvSpPr>
          <p:nvPr/>
        </p:nvSpPr>
        <p:spPr bwMode="auto">
          <a:xfrm>
            <a:off x="136525" y="3998913"/>
            <a:ext cx="38258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Seer, from East pediment, temple of Zeus, Olympia</a:t>
            </a:r>
          </a:p>
          <a:p>
            <a:r>
              <a:rPr lang="en-US"/>
              <a:t>Ca 470-456 BCE</a:t>
            </a:r>
          </a:p>
          <a:p>
            <a:r>
              <a:rPr lang="en-US">
                <a:solidFill>
                  <a:srgbClr val="FF5050"/>
                </a:solidFill>
              </a:rPr>
              <a:t>Rare image of older person</a:t>
            </a:r>
          </a:p>
        </p:txBody>
      </p:sp>
      <p:pic>
        <p:nvPicPr>
          <p:cNvPr id="63497" name="Picture 9" descr="3965-004-C197C4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533400"/>
            <a:ext cx="3733800" cy="3684588"/>
          </a:xfrm>
          <a:prstGeom prst="rect">
            <a:avLst/>
          </a:prstGeom>
          <a:noFill/>
          <a:extLst>
            <a:ext uri="{909E8E84-426E-40DD-AFC4-6F175D3DCCD1}">
              <a14:hiddenFill xmlns:a14="http://schemas.microsoft.com/office/drawing/2010/main">
                <a:solidFill>
                  <a:srgbClr val="FFFFFF"/>
                </a:solidFill>
              </a14:hiddenFill>
            </a:ext>
          </a:extLst>
        </p:spPr>
      </p:pic>
      <p:sp>
        <p:nvSpPr>
          <p:cNvPr id="63498" name="Text Box 10"/>
          <p:cNvSpPr txBox="1">
            <a:spLocks noChangeArrowheads="1"/>
          </p:cNvSpPr>
          <p:nvPr/>
        </p:nvSpPr>
        <p:spPr bwMode="auto">
          <a:xfrm>
            <a:off x="4175125" y="4379913"/>
            <a:ext cx="45116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Athena, Herakles, and Atlas with Apples of Hesperides</a:t>
            </a:r>
          </a:p>
          <a:p>
            <a:r>
              <a:rPr lang="en-US"/>
              <a:t>Metope from Temple of Zeus, Olympia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4" name="Picture 6" descr="Kouros-Kritios%20Bo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304800"/>
            <a:ext cx="2771775" cy="6334125"/>
          </a:xfrm>
          <a:prstGeom prst="rect">
            <a:avLst/>
          </a:prstGeom>
          <a:noFill/>
          <a:extLst>
            <a:ext uri="{909E8E84-426E-40DD-AFC4-6F175D3DCCD1}">
              <a14:hiddenFill xmlns:a14="http://schemas.microsoft.com/office/drawing/2010/main">
                <a:solidFill>
                  <a:srgbClr val="FFFFFF"/>
                </a:solidFill>
              </a14:hiddenFill>
            </a:ext>
          </a:extLst>
        </p:spPr>
      </p:pic>
      <p:pic>
        <p:nvPicPr>
          <p:cNvPr id="58376" name="Picture 8" descr="Roman+Kritios+Boy+r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75" y="1262063"/>
            <a:ext cx="131445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58377" name="Picture 9" descr="slide0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09600"/>
            <a:ext cx="2770188" cy="4200525"/>
          </a:xfrm>
          <a:prstGeom prst="rect">
            <a:avLst/>
          </a:prstGeom>
          <a:noFill/>
          <a:extLst>
            <a:ext uri="{909E8E84-426E-40DD-AFC4-6F175D3DCCD1}">
              <a14:hiddenFill xmlns:a14="http://schemas.microsoft.com/office/drawing/2010/main">
                <a:solidFill>
                  <a:srgbClr val="FFFFFF"/>
                </a:solidFill>
              </a14:hiddenFill>
            </a:ext>
          </a:extLst>
        </p:spPr>
      </p:pic>
      <p:sp>
        <p:nvSpPr>
          <p:cNvPr id="58378" name="Text Box 10"/>
          <p:cNvSpPr txBox="1">
            <a:spLocks noChangeArrowheads="1"/>
          </p:cNvSpPr>
          <p:nvPr/>
        </p:nvSpPr>
        <p:spPr bwMode="auto">
          <a:xfrm>
            <a:off x="288925" y="6132513"/>
            <a:ext cx="4083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Kritios Boy, from the Acropolis, Athens</a:t>
            </a:r>
          </a:p>
          <a:p>
            <a:r>
              <a:rPr lang="en-US"/>
              <a:t>Ca. 480 BCE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1" name="Picture 3" descr="1delphi-charioteer%2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
            <a:ext cx="3543300" cy="6362700"/>
          </a:xfrm>
          <a:prstGeom prst="rect">
            <a:avLst/>
          </a:prstGeom>
          <a:noFill/>
          <a:extLst>
            <a:ext uri="{909E8E84-426E-40DD-AFC4-6F175D3DCCD1}">
              <a14:hiddenFill xmlns:a14="http://schemas.microsoft.com/office/drawing/2010/main">
                <a:solidFill>
                  <a:srgbClr val="FFFFFF"/>
                </a:solidFill>
              </a14:hiddenFill>
            </a:ext>
          </a:extLst>
        </p:spPr>
      </p:pic>
      <p:pic>
        <p:nvPicPr>
          <p:cNvPr id="94212" name="Picture 4" descr="chariote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609600"/>
            <a:ext cx="3521075" cy="5105400"/>
          </a:xfrm>
          <a:prstGeom prst="rect">
            <a:avLst/>
          </a:prstGeom>
          <a:noFill/>
          <a:extLst>
            <a:ext uri="{909E8E84-426E-40DD-AFC4-6F175D3DCCD1}">
              <a14:hiddenFill xmlns:a14="http://schemas.microsoft.com/office/drawing/2010/main">
                <a:solidFill>
                  <a:srgbClr val="FFFFFF"/>
                </a:solidFill>
              </a14:hiddenFill>
            </a:ext>
          </a:extLst>
        </p:spPr>
      </p:pic>
      <p:sp>
        <p:nvSpPr>
          <p:cNvPr id="94213" name="Text Box 5"/>
          <p:cNvSpPr txBox="1">
            <a:spLocks noChangeArrowheads="1"/>
          </p:cNvSpPr>
          <p:nvPr/>
        </p:nvSpPr>
        <p:spPr bwMode="auto">
          <a:xfrm>
            <a:off x="4632325" y="6132513"/>
            <a:ext cx="3689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Charioteer of Delphia, ca 470 BCE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3" name="Picture 5" descr="warri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3813175" cy="4953000"/>
          </a:xfrm>
          <a:prstGeom prst="rect">
            <a:avLst/>
          </a:prstGeom>
          <a:noFill/>
          <a:extLst>
            <a:ext uri="{909E8E84-426E-40DD-AFC4-6F175D3DCCD1}">
              <a14:hiddenFill xmlns:a14="http://schemas.microsoft.com/office/drawing/2010/main">
                <a:solidFill>
                  <a:srgbClr val="FFFFFF"/>
                </a:solidFill>
              </a14:hiddenFill>
            </a:ext>
          </a:extLst>
        </p:spPr>
      </p:pic>
      <p:pic>
        <p:nvPicPr>
          <p:cNvPr id="43015" name="Picture 7" descr="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04800"/>
            <a:ext cx="261937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43017" name="Picture 9" descr="S00017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048000"/>
            <a:ext cx="2179638" cy="3619500"/>
          </a:xfrm>
          <a:prstGeom prst="rect">
            <a:avLst/>
          </a:prstGeom>
          <a:noFill/>
          <a:extLst>
            <a:ext uri="{909E8E84-426E-40DD-AFC4-6F175D3DCCD1}">
              <a14:hiddenFill xmlns:a14="http://schemas.microsoft.com/office/drawing/2010/main">
                <a:solidFill>
                  <a:srgbClr val="FFFFFF"/>
                </a:solidFill>
              </a14:hiddenFill>
            </a:ext>
          </a:extLst>
        </p:spPr>
      </p:pic>
      <p:sp>
        <p:nvSpPr>
          <p:cNvPr id="43018" name="Text Box 10"/>
          <p:cNvSpPr txBox="1">
            <a:spLocks noChangeArrowheads="1"/>
          </p:cNvSpPr>
          <p:nvPr/>
        </p:nvSpPr>
        <p:spPr bwMode="auto">
          <a:xfrm>
            <a:off x="441325" y="5522913"/>
            <a:ext cx="1911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Riace Warrior</a:t>
            </a:r>
          </a:p>
          <a:p>
            <a:r>
              <a:rPr lang="en-US"/>
              <a:t>Ca 460-450 BCE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1718"/>
            <a:ext cx="9143999" cy="1477328"/>
          </a:xfrm>
          <a:prstGeom prst="rect">
            <a:avLst/>
          </a:prstGeom>
        </p:spPr>
        <p:txBody>
          <a:bodyPr wrap="square">
            <a:spAutoFit/>
          </a:bodyPr>
          <a:lstStyle/>
          <a:p>
            <a:endParaRPr lang="en-US" dirty="0"/>
          </a:p>
          <a:p>
            <a:pPr marL="285750" indent="-285750">
              <a:buFont typeface="Arial" panose="020B0604020202020204" pitchFamily="34" charset="0"/>
              <a:buChar char="•"/>
            </a:pPr>
            <a:r>
              <a:rPr lang="en-US" dirty="0" smtClean="0"/>
              <a:t>The Greek Alphabet –adaptation of the Phoenician –a Near Eastern Semitic language. English word: Alphabet :combines first two letters of the Greek alphabet –ALPHA &amp; BETA-equivalent to the Semitic Aleph &amp; Beth.</a:t>
            </a:r>
          </a:p>
          <a:p>
            <a:r>
              <a:rPr lang="en-US" dirty="0" smtClean="0"/>
              <a:t>Also </a:t>
            </a:r>
            <a:r>
              <a:rPr lang="en-US" dirty="0"/>
              <a:t>adopted the COIN system from the NEAR EAST</a:t>
            </a:r>
          </a:p>
        </p:txBody>
      </p:sp>
      <p:sp>
        <p:nvSpPr>
          <p:cNvPr id="5" name="Rectangle 4"/>
          <p:cNvSpPr/>
          <p:nvPr/>
        </p:nvSpPr>
        <p:spPr>
          <a:xfrm>
            <a:off x="38099" y="1522153"/>
            <a:ext cx="9067800" cy="5355312"/>
          </a:xfrm>
          <a:prstGeom prst="rect">
            <a:avLst/>
          </a:prstGeom>
        </p:spPr>
        <p:txBody>
          <a:bodyPr wrap="square">
            <a:spAutoFit/>
          </a:bodyPr>
          <a:lstStyle/>
          <a:p>
            <a:pPr marL="285750" indent="-285750">
              <a:buFont typeface="Arial" panose="020B0604020202020204" pitchFamily="34" charset="0"/>
              <a:buChar char="•"/>
            </a:pPr>
            <a:r>
              <a:rPr lang="en-US" dirty="0" smtClean="0"/>
              <a:t>Exact origins of the HELLENES ( as the Greeks call themselves) –unknown. C.800 BCE –two related Greek peoples settled in Greece: DORIANS –on the mainland. IONIANS: Easternmost part of the mainland, Aegean Islands &amp; west coast of Anatolia ( modern Turkey)</a:t>
            </a:r>
            <a:endParaRPr lang="en-US" dirty="0"/>
          </a:p>
          <a:p>
            <a:pPr marL="285750" indent="-285750">
              <a:buFont typeface="Arial" panose="020B0604020202020204" pitchFamily="34" charset="0"/>
              <a:buChar char="•"/>
            </a:pPr>
            <a:r>
              <a:rPr lang="en-US" dirty="0" smtClean="0"/>
              <a:t>CENTRALITY </a:t>
            </a:r>
            <a:r>
              <a:rPr lang="en-US" dirty="0"/>
              <a:t>of MAN in relation to the NATURAL World: Man &amp; his ability to REASON</a:t>
            </a:r>
          </a:p>
          <a:p>
            <a:pPr marL="285750" indent="-285750">
              <a:buFont typeface="Arial" panose="020B0604020202020204" pitchFamily="34" charset="0"/>
              <a:buChar char="•"/>
            </a:pPr>
            <a:r>
              <a:rPr lang="en-US" dirty="0" smtClean="0"/>
              <a:t>Followed </a:t>
            </a:r>
            <a:r>
              <a:rPr lang="en-US" dirty="0"/>
              <a:t>the CITY-STATE  (POLIS) system of Government. Disliked the   Egyptian &amp; Mesopotamian rule of Kings-DEMOCRACY ( DEMOS= People, KRATOS= Power) </a:t>
            </a:r>
          </a:p>
          <a:p>
            <a:pPr marL="285750" indent="-285750">
              <a:buFont typeface="Arial" panose="020B0604020202020204" pitchFamily="34" charset="0"/>
              <a:buChar char="•"/>
            </a:pPr>
            <a:r>
              <a:rPr lang="en-US" dirty="0" smtClean="0"/>
              <a:t>Greeks </a:t>
            </a:r>
            <a:r>
              <a:rPr lang="en-US" dirty="0"/>
              <a:t>saw themselves as the most civilized people-especially after defeating the Persians in 490 &amp; 480 BCE: any foreigner was called a BARBAROS ( Spoke a foreign language –unintelligible words like “bar-bar”)-from which we get the word BARBARIAN</a:t>
            </a:r>
          </a:p>
          <a:p>
            <a:pPr marL="285750" indent="-285750">
              <a:buFont typeface="Arial" panose="020B0604020202020204" pitchFamily="34" charset="0"/>
              <a:buChar char="•"/>
            </a:pPr>
            <a:r>
              <a:rPr lang="en-US" dirty="0" smtClean="0"/>
              <a:t>Religion</a:t>
            </a:r>
            <a:r>
              <a:rPr lang="en-US" dirty="0"/>
              <a:t>: Polytheistic: Delphi –site of the Sacred Oracle ( a priestess who was divinely inspired) seen as the NAVEL (center) of the world –center of international influence –because of her ability to foretell futures</a:t>
            </a:r>
            <a:r>
              <a:rPr lang="en-US" dirty="0" smtClean="0"/>
              <a:t>.</a:t>
            </a:r>
            <a:endParaRPr lang="en-US" dirty="0"/>
          </a:p>
          <a:p>
            <a:pPr marL="285750" indent="-285750">
              <a:buFont typeface="Arial" panose="020B0604020202020204" pitchFamily="34" charset="0"/>
              <a:buChar char="•"/>
            </a:pPr>
            <a:r>
              <a:rPr lang="en-US" dirty="0" smtClean="0"/>
              <a:t>Measured </a:t>
            </a:r>
            <a:r>
              <a:rPr lang="en-US" dirty="0"/>
              <a:t>TIME –not according to the Egyptian/Mesopotamian system of Kings &amp; Dynasties –but according to the OLYMPIADS –Four Year Periods. </a:t>
            </a:r>
            <a:r>
              <a:rPr lang="en-US" dirty="0" smtClean="0"/>
              <a:t>–1st </a:t>
            </a:r>
            <a:r>
              <a:rPr lang="en-US" dirty="0"/>
              <a:t>GAMES –776 BCE –PANHELLENIC –only Greek-speaking participants</a:t>
            </a:r>
          </a:p>
          <a:p>
            <a:endParaRPr lang="en-US" dirty="0"/>
          </a:p>
        </p:txBody>
      </p:sp>
    </p:spTree>
    <p:extLst>
      <p:ext uri="{BB962C8B-B14F-4D97-AF65-F5344CB8AC3E}">
        <p14:creationId xmlns:p14="http://schemas.microsoft.com/office/powerpoint/2010/main" val="338289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3" descr="1athen-poseid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2736850" cy="4114800"/>
          </a:xfrm>
          <a:prstGeom prst="rect">
            <a:avLst/>
          </a:prstGeom>
          <a:noFill/>
          <a:extLst>
            <a:ext uri="{909E8E84-426E-40DD-AFC4-6F175D3DCCD1}">
              <a14:hiddenFill xmlns:a14="http://schemas.microsoft.com/office/drawing/2010/main">
                <a:solidFill>
                  <a:srgbClr val="FFFFFF"/>
                </a:solidFill>
              </a14:hiddenFill>
            </a:ext>
          </a:extLst>
        </p:spPr>
      </p:pic>
      <p:sp>
        <p:nvSpPr>
          <p:cNvPr id="71685" name="Text Box 5"/>
          <p:cNvSpPr txBox="1">
            <a:spLocks noChangeArrowheads="1"/>
          </p:cNvSpPr>
          <p:nvPr/>
        </p:nvSpPr>
        <p:spPr bwMode="auto">
          <a:xfrm>
            <a:off x="5851525" y="341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pic>
        <p:nvPicPr>
          <p:cNvPr id="71687" name="Picture 7" descr="665706330_cf04ffa7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52400"/>
            <a:ext cx="4525963" cy="5715000"/>
          </a:xfrm>
          <a:prstGeom prst="rect">
            <a:avLst/>
          </a:prstGeom>
          <a:noFill/>
          <a:extLst>
            <a:ext uri="{909E8E84-426E-40DD-AFC4-6F175D3DCCD1}">
              <a14:hiddenFill xmlns:a14="http://schemas.microsoft.com/office/drawing/2010/main">
                <a:solidFill>
                  <a:srgbClr val="FFFFFF"/>
                </a:solidFill>
              </a14:hiddenFill>
            </a:ext>
          </a:extLst>
        </p:spPr>
      </p:pic>
      <p:pic>
        <p:nvPicPr>
          <p:cNvPr id="71689" name="Picture 9" descr="AH1L16Zeu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429000"/>
            <a:ext cx="2536825" cy="3238500"/>
          </a:xfrm>
          <a:prstGeom prst="rect">
            <a:avLst/>
          </a:prstGeom>
          <a:noFill/>
          <a:extLst>
            <a:ext uri="{909E8E84-426E-40DD-AFC4-6F175D3DCCD1}">
              <a14:hiddenFill xmlns:a14="http://schemas.microsoft.com/office/drawing/2010/main">
                <a:solidFill>
                  <a:srgbClr val="FFFFFF"/>
                </a:solidFill>
              </a14:hiddenFill>
            </a:ext>
          </a:extLst>
        </p:spPr>
      </p:pic>
      <p:sp>
        <p:nvSpPr>
          <p:cNvPr id="71690" name="Text Box 10"/>
          <p:cNvSpPr txBox="1">
            <a:spLocks noChangeArrowheads="1"/>
          </p:cNvSpPr>
          <p:nvPr/>
        </p:nvSpPr>
        <p:spPr bwMode="auto">
          <a:xfrm>
            <a:off x="4098925" y="5980113"/>
            <a:ext cx="3778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Zeus or Poseidon, ca 460-450 BCE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descr="diskobolos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715" y="457200"/>
            <a:ext cx="358996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72709" name="Picture 5" descr="doryphoro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04800"/>
            <a:ext cx="2924175" cy="5715000"/>
          </a:xfrm>
          <a:prstGeom prst="rect">
            <a:avLst/>
          </a:prstGeom>
          <a:noFill/>
          <a:extLst>
            <a:ext uri="{909E8E84-426E-40DD-AFC4-6F175D3DCCD1}">
              <a14:hiddenFill xmlns:a14="http://schemas.microsoft.com/office/drawing/2010/main">
                <a:solidFill>
                  <a:srgbClr val="FFFFFF"/>
                </a:solidFill>
              </a14:hiddenFill>
            </a:ext>
          </a:extLst>
        </p:spPr>
      </p:pic>
      <p:sp>
        <p:nvSpPr>
          <p:cNvPr id="72710" name="Text Box 6"/>
          <p:cNvSpPr txBox="1">
            <a:spLocks noChangeArrowheads="1"/>
          </p:cNvSpPr>
          <p:nvPr/>
        </p:nvSpPr>
        <p:spPr bwMode="auto">
          <a:xfrm>
            <a:off x="4057650" y="6216650"/>
            <a:ext cx="5086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Myron, Diskobolos</a:t>
            </a:r>
          </a:p>
          <a:p>
            <a:r>
              <a:rPr lang="en-US"/>
              <a:t>Roman copy after bronze original of ca 450 BCE</a:t>
            </a:r>
          </a:p>
        </p:txBody>
      </p:sp>
      <p:sp>
        <p:nvSpPr>
          <p:cNvPr id="72711" name="Text Box 7"/>
          <p:cNvSpPr txBox="1">
            <a:spLocks noChangeArrowheads="1"/>
          </p:cNvSpPr>
          <p:nvPr/>
        </p:nvSpPr>
        <p:spPr bwMode="auto">
          <a:xfrm>
            <a:off x="60325" y="5980113"/>
            <a:ext cx="35496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Polykleitos, Doryphoros</a:t>
            </a:r>
          </a:p>
          <a:p>
            <a:r>
              <a:rPr lang="en-US"/>
              <a:t>Roman copy after bronze original</a:t>
            </a:r>
          </a:p>
          <a:p>
            <a:r>
              <a:rPr lang="en-US"/>
              <a:t>Ca 450-440 BCE</a:t>
            </a:r>
          </a:p>
        </p:txBody>
      </p:sp>
      <p:sp>
        <p:nvSpPr>
          <p:cNvPr id="2" name="TextBox 1"/>
          <p:cNvSpPr txBox="1"/>
          <p:nvPr/>
        </p:nvSpPr>
        <p:spPr>
          <a:xfrm>
            <a:off x="1219200" y="27801"/>
            <a:ext cx="1148071" cy="276999"/>
          </a:xfrm>
          <a:prstGeom prst="rect">
            <a:avLst/>
          </a:prstGeom>
          <a:noFill/>
        </p:spPr>
        <p:txBody>
          <a:bodyPr wrap="none" rtlCol="0">
            <a:spAutoFit/>
          </a:bodyPr>
          <a:lstStyle/>
          <a:p>
            <a:r>
              <a:rPr lang="en-US" sz="1200" dirty="0" smtClean="0">
                <a:solidFill>
                  <a:srgbClr val="FF0000"/>
                </a:solidFill>
              </a:rPr>
              <a:t>Click for video</a:t>
            </a:r>
            <a:endParaRPr lang="en-US" sz="1200" dirty="0">
              <a:solidFill>
                <a:srgbClr val="FF0000"/>
              </a:solidFill>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7737" y="196004"/>
            <a:ext cx="11461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5" name="Picture 5" descr="acrop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8096250" cy="4857750"/>
          </a:xfrm>
          <a:prstGeom prst="rect">
            <a:avLst/>
          </a:prstGeom>
          <a:noFill/>
          <a:extLst>
            <a:ext uri="{909E8E84-426E-40DD-AFC4-6F175D3DCCD1}">
              <a14:hiddenFill xmlns:a14="http://schemas.microsoft.com/office/drawing/2010/main">
                <a:solidFill>
                  <a:srgbClr val="FFFFFF"/>
                </a:solidFill>
              </a14:hiddenFill>
            </a:ext>
          </a:extLst>
        </p:spPr>
      </p:pic>
      <p:sp>
        <p:nvSpPr>
          <p:cNvPr id="5126" name="Rectangle 6"/>
          <p:cNvSpPr>
            <a:spLocks noChangeArrowheads="1"/>
          </p:cNvSpPr>
          <p:nvPr/>
        </p:nvSpPr>
        <p:spPr bwMode="auto">
          <a:xfrm>
            <a:off x="2590800" y="5638800"/>
            <a:ext cx="36258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b="1">
                <a:solidFill>
                  <a:schemeClr val="bg1"/>
                </a:solidFill>
              </a:rPr>
              <a:t>Map of the Acropolis of Athens </a:t>
            </a:r>
            <a:br>
              <a:rPr lang="en-US" b="1">
                <a:solidFill>
                  <a:schemeClr val="bg1"/>
                </a:solidFill>
              </a:rPr>
            </a:br>
            <a:r>
              <a:rPr lang="en-US" b="1">
                <a:solidFill>
                  <a:schemeClr val="bg1"/>
                </a:solidFill>
              </a:rPr>
              <a:t>in Socrates and Plato's time</a:t>
            </a:r>
          </a:p>
          <a:p>
            <a:pPr eaLnBrk="0" hangingPunct="0"/>
            <a:endParaRPr lang="en-US">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descr="Acropolis-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81000"/>
            <a:ext cx="8534400" cy="5472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108_0874b_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57200"/>
            <a:ext cx="5943600" cy="3121025"/>
          </a:xfrm>
          <a:prstGeom prst="rect">
            <a:avLst/>
          </a:prstGeom>
          <a:noFill/>
          <a:extLst>
            <a:ext uri="{909E8E84-426E-40DD-AFC4-6F175D3DCCD1}">
              <a14:hiddenFill xmlns:a14="http://schemas.microsoft.com/office/drawing/2010/main">
                <a:solidFill>
                  <a:srgbClr val="FFFFFF"/>
                </a:solidFill>
              </a14:hiddenFill>
            </a:ext>
          </a:extLst>
        </p:spPr>
      </p:pic>
      <p:sp>
        <p:nvSpPr>
          <p:cNvPr id="7174" name="Rectangle 6"/>
          <p:cNvSpPr>
            <a:spLocks noChangeArrowheads="1"/>
          </p:cNvSpPr>
          <p:nvPr/>
        </p:nvSpPr>
        <p:spPr bwMode="auto">
          <a:xfrm>
            <a:off x="3810000" y="3657600"/>
            <a:ext cx="363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The east facade of the Parthenon </a:t>
            </a:r>
          </a:p>
        </p:txBody>
      </p:sp>
      <p:pic>
        <p:nvPicPr>
          <p:cNvPr id="7176" name="Picture 8" descr="108_0874f_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4191000"/>
            <a:ext cx="4800600" cy="2519363"/>
          </a:xfrm>
          <a:prstGeom prst="rect">
            <a:avLst/>
          </a:prstGeom>
          <a:noFill/>
          <a:extLst>
            <a:ext uri="{909E8E84-426E-40DD-AFC4-6F175D3DCCD1}">
              <a14:hiddenFill xmlns:a14="http://schemas.microsoft.com/office/drawing/2010/main">
                <a:solidFill>
                  <a:srgbClr val="FFFFFF"/>
                </a:solidFill>
              </a14:hiddenFill>
            </a:ext>
          </a:extLst>
        </p:spPr>
      </p:pic>
      <p:sp>
        <p:nvSpPr>
          <p:cNvPr id="7177" name="Text Box 9"/>
          <p:cNvSpPr txBox="1">
            <a:spLocks noChangeArrowheads="1"/>
          </p:cNvSpPr>
          <p:nvPr/>
        </p:nvSpPr>
        <p:spPr bwMode="auto">
          <a:xfrm>
            <a:off x="304800" y="6491288"/>
            <a:ext cx="3206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Reconstruction of east facade</a:t>
            </a:r>
          </a:p>
        </p:txBody>
      </p:sp>
      <p:sp>
        <p:nvSpPr>
          <p:cNvPr id="7178" name="Text Box 10"/>
          <p:cNvSpPr txBox="1">
            <a:spLocks noChangeArrowheads="1"/>
          </p:cNvSpPr>
          <p:nvPr/>
        </p:nvSpPr>
        <p:spPr bwMode="auto">
          <a:xfrm>
            <a:off x="212725" y="4379913"/>
            <a:ext cx="24066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Iktinos and Kallicrates</a:t>
            </a:r>
          </a:p>
          <a:p>
            <a:r>
              <a:rPr lang="en-US"/>
              <a:t>Parthenon, Athens</a:t>
            </a:r>
          </a:p>
          <a:p>
            <a:r>
              <a:rPr lang="en-US"/>
              <a:t>447-438 BCE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descr="greece_0001_ancient_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
            <a:ext cx="8458200" cy="5562600"/>
          </a:xfrm>
          <a:prstGeom prst="rect">
            <a:avLst/>
          </a:prstGeom>
          <a:noFill/>
          <a:extLst>
            <a:ext uri="{909E8E84-426E-40DD-AFC4-6F175D3DCCD1}">
              <a14:hiddenFill xmlns:a14="http://schemas.microsoft.com/office/drawing/2010/main">
                <a:solidFill>
                  <a:srgbClr val="FFFFFF"/>
                </a:solidFill>
              </a14:hiddenFill>
            </a:ext>
          </a:extLst>
        </p:spPr>
      </p:pic>
      <p:sp>
        <p:nvSpPr>
          <p:cNvPr id="10246" name="Rectangle 6"/>
          <p:cNvSpPr>
            <a:spLocks noChangeArrowheads="1"/>
          </p:cNvSpPr>
          <p:nvPr/>
        </p:nvSpPr>
        <p:spPr bwMode="auto">
          <a:xfrm>
            <a:off x="3048000" y="6172200"/>
            <a:ext cx="3168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The Parthenon, west facade. </a:t>
            </a:r>
          </a:p>
        </p:txBody>
      </p:sp>
      <p:sp>
        <p:nvSpPr>
          <p:cNvPr id="2" name="TextBox 1"/>
          <p:cNvSpPr txBox="1"/>
          <p:nvPr/>
        </p:nvSpPr>
        <p:spPr>
          <a:xfrm>
            <a:off x="5181600" y="27801"/>
            <a:ext cx="3018775" cy="276999"/>
          </a:xfrm>
          <a:prstGeom prst="rect">
            <a:avLst/>
          </a:prstGeom>
          <a:noFill/>
        </p:spPr>
        <p:txBody>
          <a:bodyPr wrap="none" rtlCol="0">
            <a:spAutoFit/>
          </a:bodyPr>
          <a:lstStyle/>
          <a:p>
            <a:r>
              <a:rPr lang="en-US" sz="1200" dirty="0" smtClean="0">
                <a:solidFill>
                  <a:srgbClr val="FF0000"/>
                </a:solidFill>
              </a:rPr>
              <a:t>Click for video – Secrets of the Parthenon</a:t>
            </a:r>
            <a:endParaRPr lang="en-US" sz="1200" dirty="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0" name="Picture 6" descr="108_0863_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28600"/>
            <a:ext cx="28575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1992" name="Picture 8" descr="parthenon_crosssection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8600"/>
            <a:ext cx="5753100" cy="3781425"/>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pl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133850"/>
            <a:ext cx="5172075" cy="2724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ParthenonGoldenRa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4162425" cy="2574925"/>
          </a:xfrm>
          <a:prstGeom prst="rect">
            <a:avLst/>
          </a:prstGeom>
          <a:noFill/>
          <a:extLst>
            <a:ext uri="{909E8E84-426E-40DD-AFC4-6F175D3DCCD1}">
              <a14:hiddenFill xmlns:a14="http://schemas.microsoft.com/office/drawing/2010/main">
                <a:solidFill>
                  <a:srgbClr val="FFFFFF"/>
                </a:solidFill>
              </a14:hiddenFill>
            </a:ext>
          </a:extLst>
        </p:spPr>
      </p:pic>
      <p:pic>
        <p:nvPicPr>
          <p:cNvPr id="86021" name="Picture 5" descr="parthenon_crosss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28600"/>
            <a:ext cx="4429125" cy="6172200"/>
          </a:xfrm>
          <a:prstGeom prst="rect">
            <a:avLst/>
          </a:prstGeom>
          <a:noFill/>
          <a:extLst>
            <a:ext uri="{909E8E84-426E-40DD-AFC4-6F175D3DCCD1}">
              <a14:hiddenFill xmlns:a14="http://schemas.microsoft.com/office/drawing/2010/main">
                <a:solidFill>
                  <a:srgbClr val="FFFFFF"/>
                </a:solidFill>
              </a14:hiddenFill>
            </a:ext>
          </a:extLst>
        </p:spPr>
      </p:pic>
      <p:pic>
        <p:nvPicPr>
          <p:cNvPr id="86023" name="Picture 7" descr="GRE_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35" y="3377453"/>
            <a:ext cx="2857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86025" name="Picture 9" descr="bkarch-fig03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622862"/>
            <a:ext cx="971550" cy="2952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1000" y="3048000"/>
            <a:ext cx="364202" cy="369332"/>
          </a:xfrm>
          <a:prstGeom prst="rect">
            <a:avLst/>
          </a:prstGeom>
          <a:noFill/>
        </p:spPr>
        <p:txBody>
          <a:bodyPr wrap="none" rtlCol="0">
            <a:spAutoFit/>
          </a:bodyPr>
          <a:lstStyle/>
          <a:p>
            <a:r>
              <a:rPr lang="en-US" dirty="0" smtClean="0"/>
              <a:t>G</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5" descr="ele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210550" cy="401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descr="gr0015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52400"/>
            <a:ext cx="5715000" cy="5695950"/>
          </a:xfrm>
          <a:prstGeom prst="rect">
            <a:avLst/>
          </a:prstGeom>
          <a:noFill/>
          <a:extLst>
            <a:ext uri="{909E8E84-426E-40DD-AFC4-6F175D3DCCD1}">
              <a14:hiddenFill xmlns:a14="http://schemas.microsoft.com/office/drawing/2010/main">
                <a:solidFill>
                  <a:srgbClr val="FFFFFF"/>
                </a:solidFill>
              </a14:hiddenFill>
            </a:ext>
          </a:extLst>
        </p:spPr>
      </p:pic>
      <p:pic>
        <p:nvPicPr>
          <p:cNvPr id="84996" name="Picture 4" descr="DSC00860_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8600"/>
            <a:ext cx="2190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84997" name="Rectangle 5"/>
          <p:cNvSpPr>
            <a:spLocks noChangeArrowheads="1"/>
          </p:cNvSpPr>
          <p:nvPr/>
        </p:nvSpPr>
        <p:spPr bwMode="auto">
          <a:xfrm>
            <a:off x="152400" y="4287838"/>
            <a:ext cx="2971800"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sz="1600">
                <a:solidFill>
                  <a:srgbClr val="FF5050"/>
                </a:solidFill>
              </a:rPr>
              <a:t>Marble copy of the chryselephantine statue of Athena from the Parthenon.</a:t>
            </a:r>
            <a:br>
              <a:rPr lang="en-US" sz="1600">
                <a:solidFill>
                  <a:srgbClr val="FF5050"/>
                </a:solidFill>
              </a:rPr>
            </a:br>
            <a:r>
              <a:rPr lang="en-US" sz="1600">
                <a:solidFill>
                  <a:srgbClr val="FF5050"/>
                </a:solidFill>
              </a:rPr>
              <a:t>Several marble copies and drawings have survived so we can approximate the statue's original appearance.</a:t>
            </a:r>
            <a:br>
              <a:rPr lang="en-US" sz="1600">
                <a:solidFill>
                  <a:srgbClr val="FF5050"/>
                </a:solidFill>
              </a:rPr>
            </a:br>
            <a:r>
              <a:rPr lang="en-US" sz="1600">
                <a:solidFill>
                  <a:srgbClr val="FF5050"/>
                </a:solidFill>
              </a:rPr>
              <a:t>Slight variations appear between each copy. </a:t>
            </a:r>
          </a:p>
        </p:txBody>
      </p:sp>
      <p:sp>
        <p:nvSpPr>
          <p:cNvPr id="84998" name="Text Box 6"/>
          <p:cNvSpPr txBox="1">
            <a:spLocks noChangeArrowheads="1"/>
          </p:cNvSpPr>
          <p:nvPr/>
        </p:nvSpPr>
        <p:spPr bwMode="auto">
          <a:xfrm>
            <a:off x="4175125" y="5827713"/>
            <a:ext cx="422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Artist’s rendering – interior of Parthenon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ext Box 4"/>
          <p:cNvSpPr txBox="1">
            <a:spLocks noChangeArrowheads="1"/>
          </p:cNvSpPr>
          <p:nvPr/>
        </p:nvSpPr>
        <p:spPr bwMode="auto">
          <a:xfrm>
            <a:off x="365125" y="493713"/>
            <a:ext cx="8093075"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600">
                <a:solidFill>
                  <a:schemeClr val="folHlink"/>
                </a:solidFill>
                <a:latin typeface="Colonna MT" pitchFamily="82" charset="0"/>
                <a:cs typeface="Aharoni" pitchFamily="2" charset="-79"/>
              </a:rPr>
              <a:t>Greek Artistic Development</a:t>
            </a:r>
          </a:p>
          <a:p>
            <a:endParaRPr lang="en-US" sz="2400">
              <a:solidFill>
                <a:schemeClr val="folHlink"/>
              </a:solidFill>
              <a:cs typeface="Aharoni" pitchFamily="2" charset="-79"/>
            </a:endParaRPr>
          </a:p>
          <a:p>
            <a:pPr>
              <a:lnSpc>
                <a:spcPct val="140000"/>
              </a:lnSpc>
            </a:pPr>
            <a:r>
              <a:rPr lang="en-US" sz="2400" b="1">
                <a:solidFill>
                  <a:schemeClr val="hlink"/>
                </a:solidFill>
                <a:latin typeface="Californian FB" pitchFamily="18" charset="0"/>
              </a:rPr>
              <a:t>Geometric (c. 1000-700 BCE)</a:t>
            </a:r>
            <a:br>
              <a:rPr lang="en-US" sz="2400" b="1">
                <a:solidFill>
                  <a:schemeClr val="hlink"/>
                </a:solidFill>
                <a:latin typeface="Californian FB" pitchFamily="18" charset="0"/>
              </a:rPr>
            </a:br>
            <a:r>
              <a:rPr lang="en-US" sz="2400" b="1">
                <a:solidFill>
                  <a:schemeClr val="hlink"/>
                </a:solidFill>
                <a:latin typeface="Californian FB" pitchFamily="18" charset="0"/>
              </a:rPr>
              <a:t>Orientalizing (c. 700-600 BCE)</a:t>
            </a:r>
            <a:br>
              <a:rPr lang="en-US" sz="2400" b="1">
                <a:solidFill>
                  <a:schemeClr val="hlink"/>
                </a:solidFill>
                <a:latin typeface="Californian FB" pitchFamily="18" charset="0"/>
              </a:rPr>
            </a:br>
            <a:r>
              <a:rPr lang="en-US" sz="2400" b="1">
                <a:solidFill>
                  <a:schemeClr val="hlink"/>
                </a:solidFill>
                <a:latin typeface="Californian FB" pitchFamily="18" charset="0"/>
              </a:rPr>
              <a:t>Archaic (c. 600-480 BCE)</a:t>
            </a:r>
            <a:br>
              <a:rPr lang="en-US" sz="2400" b="1">
                <a:solidFill>
                  <a:schemeClr val="hlink"/>
                </a:solidFill>
                <a:latin typeface="Californian FB" pitchFamily="18" charset="0"/>
              </a:rPr>
            </a:br>
            <a:r>
              <a:rPr lang="en-US" sz="2400" b="1">
                <a:solidFill>
                  <a:schemeClr val="hlink"/>
                </a:solidFill>
                <a:latin typeface="Californian FB" pitchFamily="18" charset="0"/>
              </a:rPr>
              <a:t>Early Classical/Severe or Transitional (c. 480-450 BCE)</a:t>
            </a:r>
            <a:br>
              <a:rPr lang="en-US" sz="2400" b="1">
                <a:solidFill>
                  <a:schemeClr val="hlink"/>
                </a:solidFill>
                <a:latin typeface="Californian FB" pitchFamily="18" charset="0"/>
              </a:rPr>
            </a:br>
            <a:r>
              <a:rPr lang="en-US" sz="2400" b="1">
                <a:solidFill>
                  <a:schemeClr val="hlink"/>
                </a:solidFill>
                <a:latin typeface="Californian FB" pitchFamily="18" charset="0"/>
              </a:rPr>
              <a:t>Classical (c. 450-400 BCE)</a:t>
            </a:r>
            <a:br>
              <a:rPr lang="en-US" sz="2400" b="1">
                <a:solidFill>
                  <a:schemeClr val="hlink"/>
                </a:solidFill>
                <a:latin typeface="Californian FB" pitchFamily="18" charset="0"/>
              </a:rPr>
            </a:br>
            <a:r>
              <a:rPr lang="en-US" sz="2400" b="1">
                <a:solidFill>
                  <a:schemeClr val="hlink"/>
                </a:solidFill>
                <a:latin typeface="Californian FB" pitchFamily="18" charset="0"/>
              </a:rPr>
              <a:t>Late Classical (4th century BCE)</a:t>
            </a:r>
            <a:br>
              <a:rPr lang="en-US" sz="2400" b="1">
                <a:solidFill>
                  <a:schemeClr val="hlink"/>
                </a:solidFill>
                <a:latin typeface="Californian FB" pitchFamily="18" charset="0"/>
              </a:rPr>
            </a:br>
            <a:r>
              <a:rPr lang="en-US" sz="2400" b="1">
                <a:solidFill>
                  <a:schemeClr val="hlink"/>
                </a:solidFill>
                <a:latin typeface="Californian FB" pitchFamily="18" charset="0"/>
              </a:rPr>
              <a:t>Hellenistic (c. 323-31 BCE)</a:t>
            </a:r>
            <a:br>
              <a:rPr lang="en-US" sz="2400" b="1">
                <a:solidFill>
                  <a:schemeClr val="hlink"/>
                </a:solidFill>
                <a:latin typeface="Californian FB" pitchFamily="18" charset="0"/>
              </a:rPr>
            </a:br>
            <a:endParaRPr lang="en-US" sz="2400">
              <a:solidFill>
                <a:schemeClr val="hlink"/>
              </a:solidFill>
              <a:latin typeface="Californian FB"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7" name="Picture 3" descr="metopes_south_09thru16_l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7620000" cy="5086350"/>
          </a:xfrm>
          <a:prstGeom prst="rect">
            <a:avLst/>
          </a:prstGeom>
          <a:noFill/>
          <a:extLst>
            <a:ext uri="{909E8E84-426E-40DD-AFC4-6F175D3DCCD1}">
              <a14:hiddenFill xmlns:a14="http://schemas.microsoft.com/office/drawing/2010/main">
                <a:solidFill>
                  <a:srgbClr val="FFFFFF"/>
                </a:solidFill>
              </a14:hiddenFill>
            </a:ext>
          </a:extLst>
        </p:spPr>
      </p:pic>
      <p:sp>
        <p:nvSpPr>
          <p:cNvPr id="93189" name="Text Box 5"/>
          <p:cNvSpPr txBox="1">
            <a:spLocks noChangeArrowheads="1"/>
          </p:cNvSpPr>
          <p:nvPr/>
        </p:nvSpPr>
        <p:spPr bwMode="auto">
          <a:xfrm>
            <a:off x="3276600" y="5791200"/>
            <a:ext cx="53498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Detail, Jacques Carrey drawings of Parthenon sculptures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3" descr="eastpedimen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57200"/>
            <a:ext cx="53340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91141" name="Picture 5" descr="Parthenon-3-Goddesse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550" y="2667000"/>
            <a:ext cx="4362450" cy="2195513"/>
          </a:xfrm>
          <a:prstGeom prst="rect">
            <a:avLst/>
          </a:prstGeom>
          <a:noFill/>
          <a:extLst>
            <a:ext uri="{909E8E84-426E-40DD-AFC4-6F175D3DCCD1}">
              <a14:hiddenFill xmlns:a14="http://schemas.microsoft.com/office/drawing/2010/main">
                <a:solidFill>
                  <a:srgbClr val="FFFFFF"/>
                </a:solidFill>
              </a14:hiddenFill>
            </a:ext>
          </a:extLst>
        </p:spPr>
      </p:pic>
      <p:pic>
        <p:nvPicPr>
          <p:cNvPr id="91143" name="Picture 7" descr="IMG0092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0"/>
            <a:ext cx="4724400" cy="2501900"/>
          </a:xfrm>
          <a:prstGeom prst="rect">
            <a:avLst/>
          </a:prstGeom>
          <a:noFill/>
          <a:extLst>
            <a:ext uri="{909E8E84-426E-40DD-AFC4-6F175D3DCCD1}">
              <a14:hiddenFill xmlns:a14="http://schemas.microsoft.com/office/drawing/2010/main">
                <a:solidFill>
                  <a:srgbClr val="FFFFFF"/>
                </a:solidFill>
              </a14:hiddenFill>
            </a:ext>
          </a:extLst>
        </p:spPr>
      </p:pic>
      <p:sp>
        <p:nvSpPr>
          <p:cNvPr id="91144" name="Text Box 8"/>
          <p:cNvSpPr txBox="1">
            <a:spLocks noChangeArrowheads="1"/>
          </p:cNvSpPr>
          <p:nvPr/>
        </p:nvSpPr>
        <p:spPr bwMode="auto">
          <a:xfrm>
            <a:off x="5470525" y="4913313"/>
            <a:ext cx="33686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Three Goddesses, from East pediment of the Parthenon</a:t>
            </a:r>
          </a:p>
          <a:p>
            <a:r>
              <a:rPr lang="en-US"/>
              <a:t>438-432 BCE</a:t>
            </a:r>
          </a:p>
        </p:txBody>
      </p:sp>
      <p:sp>
        <p:nvSpPr>
          <p:cNvPr id="91145" name="Text Box 9"/>
          <p:cNvSpPr txBox="1">
            <a:spLocks noChangeArrowheads="1"/>
          </p:cNvSpPr>
          <p:nvPr/>
        </p:nvSpPr>
        <p:spPr bwMode="auto">
          <a:xfrm>
            <a:off x="212725" y="6056313"/>
            <a:ext cx="4298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Helios’s horse and Dionysos or Herakles</a:t>
            </a:r>
          </a:p>
          <a:p>
            <a:r>
              <a:rPr lang="en-US"/>
              <a:t>East Pediment of the Parthenon</a:t>
            </a:r>
          </a:p>
        </p:txBody>
      </p:sp>
      <p:sp>
        <p:nvSpPr>
          <p:cNvPr id="2" name="TextBox 1"/>
          <p:cNvSpPr txBox="1"/>
          <p:nvPr/>
        </p:nvSpPr>
        <p:spPr>
          <a:xfrm>
            <a:off x="1905000" y="149423"/>
            <a:ext cx="1309974" cy="307777"/>
          </a:xfrm>
          <a:prstGeom prst="rect">
            <a:avLst/>
          </a:prstGeom>
          <a:noFill/>
        </p:spPr>
        <p:txBody>
          <a:bodyPr wrap="none" rtlCol="0">
            <a:spAutoFit/>
          </a:bodyPr>
          <a:lstStyle/>
          <a:p>
            <a:r>
              <a:rPr lang="en-US" sz="1400" dirty="0" smtClean="0">
                <a:solidFill>
                  <a:srgbClr val="FF0000"/>
                </a:solidFill>
              </a:rPr>
              <a:t>Click for video</a:t>
            </a:r>
            <a:endParaRPr lang="en-US" sz="1400" dirty="0">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Picture 3" descr="Metope%20south%2027%20Lapith%20fighting%20a%20centaur">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61937"/>
            <a:ext cx="5762625" cy="5489575"/>
          </a:xfrm>
          <a:prstGeom prst="rect">
            <a:avLst/>
          </a:prstGeom>
          <a:noFill/>
          <a:extLst>
            <a:ext uri="{909E8E84-426E-40DD-AFC4-6F175D3DCCD1}">
              <a14:hiddenFill xmlns:a14="http://schemas.microsoft.com/office/drawing/2010/main">
                <a:solidFill>
                  <a:srgbClr val="FFFFFF"/>
                </a:solidFill>
              </a14:hiddenFill>
            </a:ext>
          </a:extLst>
        </p:spPr>
      </p:pic>
      <p:sp>
        <p:nvSpPr>
          <p:cNvPr id="92164" name="Text Box 4"/>
          <p:cNvSpPr txBox="1">
            <a:spLocks noChangeArrowheads="1"/>
          </p:cNvSpPr>
          <p:nvPr/>
        </p:nvSpPr>
        <p:spPr bwMode="auto">
          <a:xfrm>
            <a:off x="1660525" y="6208713"/>
            <a:ext cx="653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t>Lapith and Centaur</a:t>
            </a:r>
            <a:r>
              <a:rPr lang="en-US"/>
              <a:t>, Metope from the Parthenon, 447-438 BCE</a:t>
            </a:r>
          </a:p>
        </p:txBody>
      </p:sp>
      <p:sp>
        <p:nvSpPr>
          <p:cNvPr id="2" name="TextBox 1"/>
          <p:cNvSpPr txBox="1"/>
          <p:nvPr/>
        </p:nvSpPr>
        <p:spPr>
          <a:xfrm>
            <a:off x="304800" y="304800"/>
            <a:ext cx="1579278" cy="261610"/>
          </a:xfrm>
          <a:prstGeom prst="rect">
            <a:avLst/>
          </a:prstGeom>
          <a:noFill/>
        </p:spPr>
        <p:txBody>
          <a:bodyPr wrap="none" rtlCol="0">
            <a:spAutoFit/>
          </a:bodyPr>
          <a:lstStyle/>
          <a:p>
            <a:r>
              <a:rPr lang="en-US" sz="1100" dirty="0" smtClean="0">
                <a:solidFill>
                  <a:srgbClr val="FF0000"/>
                </a:solidFill>
              </a:rPr>
              <a:t>Click for </a:t>
            </a:r>
            <a:r>
              <a:rPr lang="en-US" sz="1100" dirty="0" err="1" smtClean="0">
                <a:solidFill>
                  <a:srgbClr val="FF0000"/>
                </a:solidFill>
              </a:rPr>
              <a:t>metope</a:t>
            </a:r>
            <a:r>
              <a:rPr lang="en-US" sz="1100" dirty="0" smtClean="0">
                <a:solidFill>
                  <a:srgbClr val="FF0000"/>
                </a:solidFill>
              </a:rPr>
              <a:t> video</a:t>
            </a:r>
            <a:endParaRPr lang="en-US" sz="1100" dirty="0">
              <a:solidFill>
                <a:srgbClr val="FF0000"/>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2486683" cy="27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447" y="4099392"/>
            <a:ext cx="2819400" cy="830997"/>
          </a:xfrm>
          <a:prstGeom prst="rect">
            <a:avLst/>
          </a:prstGeom>
          <a:noFill/>
        </p:spPr>
        <p:txBody>
          <a:bodyPr wrap="square" rtlCol="0">
            <a:spAutoFit/>
          </a:bodyPr>
          <a:lstStyle/>
          <a:p>
            <a:r>
              <a:rPr lang="en-US" sz="1600" dirty="0" smtClean="0">
                <a:solidFill>
                  <a:schemeClr val="bg2">
                    <a:lumMod val="60000"/>
                    <a:lumOff val="40000"/>
                  </a:schemeClr>
                </a:solidFill>
              </a:rPr>
              <a:t>Originally painted – this Is an artist’s recreation of what they may have looked like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7" name="Picture 5" descr="Drawing of friez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881188"/>
            <a:ext cx="7562850" cy="3095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66800" y="6096000"/>
            <a:ext cx="1996059" cy="307777"/>
          </a:xfrm>
          <a:prstGeom prst="rect">
            <a:avLst/>
          </a:prstGeom>
          <a:noFill/>
        </p:spPr>
        <p:txBody>
          <a:bodyPr wrap="none" rtlCol="0">
            <a:spAutoFit/>
          </a:bodyPr>
          <a:lstStyle/>
          <a:p>
            <a:r>
              <a:rPr lang="en-US" sz="1400" dirty="0" smtClean="0">
                <a:solidFill>
                  <a:srgbClr val="FF0000"/>
                </a:solidFill>
              </a:rPr>
              <a:t>Click for video of frieze</a:t>
            </a:r>
            <a:endParaRPr lang="en-US" sz="1400" dirty="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parth2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8153400" cy="3913188"/>
          </a:xfrm>
          <a:prstGeom prst="rect">
            <a:avLst/>
          </a:prstGeom>
          <a:noFill/>
          <a:extLst>
            <a:ext uri="{909E8E84-426E-40DD-AFC4-6F175D3DCCD1}">
              <a14:hiddenFill xmlns:a14="http://schemas.microsoft.com/office/drawing/2010/main">
                <a:solidFill>
                  <a:srgbClr val="FFFFFF"/>
                </a:solidFill>
              </a14:hiddenFill>
            </a:ext>
          </a:extLst>
        </p:spPr>
      </p:pic>
      <p:sp>
        <p:nvSpPr>
          <p:cNvPr id="9225" name="Text Box 9"/>
          <p:cNvSpPr txBox="1">
            <a:spLocks noChangeArrowheads="1"/>
          </p:cNvSpPr>
          <p:nvPr/>
        </p:nvSpPr>
        <p:spPr bwMode="auto">
          <a:xfrm>
            <a:off x="822325" y="4684713"/>
            <a:ext cx="4324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Panathenaic procession, from Parthenon</a:t>
            </a:r>
          </a:p>
          <a:p>
            <a:r>
              <a:rPr lang="en-US"/>
              <a:t>Ca 447-438 BCE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descr="propylaia_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
            <a:ext cx="3810000" cy="256222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108_0841b_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286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271" name="Text Box 7"/>
          <p:cNvSpPr txBox="1">
            <a:spLocks noChangeArrowheads="1"/>
          </p:cNvSpPr>
          <p:nvPr/>
        </p:nvSpPr>
        <p:spPr bwMode="auto">
          <a:xfrm>
            <a:off x="5486400" y="3429000"/>
            <a:ext cx="3397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Mnesikles Propylaia</a:t>
            </a:r>
          </a:p>
          <a:p>
            <a:r>
              <a:rPr lang="en-US"/>
              <a:t>Acropolis, Athens 437-432 BCE</a:t>
            </a:r>
          </a:p>
        </p:txBody>
      </p:sp>
      <p:pic>
        <p:nvPicPr>
          <p:cNvPr id="11273" name="Picture 9" descr="108_0844_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28956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108_0868_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0"/>
            <a:ext cx="2857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9"/>
          <p:cNvSpPr>
            <a:spLocks noChangeArrowheads="1"/>
          </p:cNvSpPr>
          <p:nvPr/>
        </p:nvSpPr>
        <p:spPr bwMode="auto">
          <a:xfrm>
            <a:off x="4343400" y="3657600"/>
            <a:ext cx="4083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Caryatids.</a:t>
            </a:r>
            <a:br>
              <a:rPr lang="en-US"/>
            </a:br>
            <a:r>
              <a:rPr lang="en-US"/>
              <a:t>At the south porch of the Erechtheion. </a:t>
            </a:r>
          </a:p>
        </p:txBody>
      </p:sp>
      <p:pic>
        <p:nvPicPr>
          <p:cNvPr id="6155" name="Picture 11" descr="108_0871_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28600"/>
            <a:ext cx="3352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6156" name="Rectangle 12"/>
          <p:cNvSpPr>
            <a:spLocks noChangeArrowheads="1"/>
          </p:cNvSpPr>
          <p:nvPr/>
        </p:nvSpPr>
        <p:spPr bwMode="auto">
          <a:xfrm>
            <a:off x="228600" y="2819400"/>
            <a:ext cx="3752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Ionic Columns from the Erechthion </a:t>
            </a:r>
          </a:p>
        </p:txBody>
      </p:sp>
      <p:pic>
        <p:nvPicPr>
          <p:cNvPr id="6157" name="Picture 13" descr="227_1_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410075"/>
            <a:ext cx="38100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greece_0006_ancient_jp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4476750"/>
            <a:ext cx="3810000" cy="2381250"/>
          </a:xfrm>
          <a:prstGeom prst="rect">
            <a:avLst/>
          </a:prstGeom>
          <a:noFill/>
          <a:extLst>
            <a:ext uri="{909E8E84-426E-40DD-AFC4-6F175D3DCCD1}">
              <a14:hiddenFill xmlns:a14="http://schemas.microsoft.com/office/drawing/2010/main">
                <a:solidFill>
                  <a:srgbClr val="FFFFFF"/>
                </a:solidFill>
              </a14:hiddenFill>
            </a:ext>
          </a:extLst>
        </p:spPr>
      </p:pic>
      <p:sp>
        <p:nvSpPr>
          <p:cNvPr id="6160" name="Text Box 16"/>
          <p:cNvSpPr txBox="1">
            <a:spLocks noChangeArrowheads="1"/>
          </p:cNvSpPr>
          <p:nvPr/>
        </p:nvSpPr>
        <p:spPr bwMode="auto">
          <a:xfrm>
            <a:off x="152400" y="3657600"/>
            <a:ext cx="3810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Erectheion, Acropolis, Athens ca 421-405 BCE</a:t>
            </a:r>
          </a:p>
        </p:txBody>
      </p:sp>
      <p:sp>
        <p:nvSpPr>
          <p:cNvPr id="2" name="TextBox 1"/>
          <p:cNvSpPr txBox="1"/>
          <p:nvPr/>
        </p:nvSpPr>
        <p:spPr>
          <a:xfrm>
            <a:off x="4338329" y="228600"/>
            <a:ext cx="1148071" cy="276999"/>
          </a:xfrm>
          <a:prstGeom prst="rect">
            <a:avLst/>
          </a:prstGeom>
          <a:noFill/>
        </p:spPr>
        <p:txBody>
          <a:bodyPr wrap="none" rtlCol="0">
            <a:spAutoFit/>
          </a:bodyPr>
          <a:lstStyle/>
          <a:p>
            <a:r>
              <a:rPr lang="en-US" sz="1200" dirty="0" smtClean="0">
                <a:solidFill>
                  <a:srgbClr val="FF0000"/>
                </a:solidFill>
              </a:rPr>
              <a:t>Click for video</a:t>
            </a:r>
            <a:endParaRPr lang="en-US" sz="1200" dirty="0">
              <a:solidFill>
                <a:srgbClr val="FF0000"/>
              </a:solidFill>
            </a:endParaRPr>
          </a:p>
        </p:txBody>
      </p:sp>
      <p:sp>
        <p:nvSpPr>
          <p:cNvPr id="4" name="Rectangle 3"/>
          <p:cNvSpPr/>
          <p:nvPr/>
        </p:nvSpPr>
        <p:spPr>
          <a:xfrm>
            <a:off x="3801035" y="1525428"/>
            <a:ext cx="1631950" cy="1477328"/>
          </a:xfrm>
          <a:prstGeom prst="rect">
            <a:avLst/>
          </a:prstGeom>
        </p:spPr>
        <p:txBody>
          <a:bodyPr wrap="square">
            <a:spAutoFit/>
          </a:bodyPr>
          <a:lstStyle/>
          <a:p>
            <a:pPr algn="r"/>
            <a:r>
              <a:rPr lang="en-US" dirty="0" smtClean="0">
                <a:solidFill>
                  <a:schemeClr val="bg2">
                    <a:lumMod val="60000"/>
                    <a:lumOff val="40000"/>
                  </a:schemeClr>
                </a:solidFill>
              </a:rPr>
              <a:t>Caryatids-female </a:t>
            </a:r>
            <a:r>
              <a:rPr lang="en-US" dirty="0">
                <a:solidFill>
                  <a:schemeClr val="bg2">
                    <a:lumMod val="60000"/>
                    <a:lumOff val="40000"/>
                  </a:schemeClr>
                </a:solidFill>
              </a:rPr>
              <a:t>figures used as support </a:t>
            </a:r>
            <a:r>
              <a:rPr lang="en-US" dirty="0" smtClean="0">
                <a:solidFill>
                  <a:schemeClr val="bg2">
                    <a:lumMod val="60000"/>
                    <a:lumOff val="40000"/>
                  </a:schemeClr>
                </a:solidFill>
              </a:rPr>
              <a:t>columns</a:t>
            </a:r>
            <a:endParaRPr lang="en-US" dirty="0">
              <a:solidFill>
                <a:schemeClr val="bg2">
                  <a:lumMod val="60000"/>
                  <a:lumOff val="40000"/>
                </a:schemeClr>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3" descr="Nike%20Adjusting%20her%20Sand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3708400" cy="5962650"/>
          </a:xfrm>
          <a:prstGeom prst="rect">
            <a:avLst/>
          </a:prstGeom>
          <a:noFill/>
          <a:extLst>
            <a:ext uri="{909E8E84-426E-40DD-AFC4-6F175D3DCCD1}">
              <a14:hiddenFill xmlns:a14="http://schemas.microsoft.com/office/drawing/2010/main">
                <a:solidFill>
                  <a:srgbClr val="FFFFFF"/>
                </a:solidFill>
              </a14:hiddenFill>
            </a:ext>
          </a:extLst>
        </p:spPr>
      </p:pic>
      <p:sp>
        <p:nvSpPr>
          <p:cNvPr id="62468" name="Text Box 4"/>
          <p:cNvSpPr txBox="1">
            <a:spLocks noChangeArrowheads="1"/>
          </p:cNvSpPr>
          <p:nvPr/>
        </p:nvSpPr>
        <p:spPr bwMode="auto">
          <a:xfrm>
            <a:off x="288925" y="6437313"/>
            <a:ext cx="7893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Nike Adjusting her Sandal, from Temple of Athena Nike, Acropolis. 410 BCE</a:t>
            </a:r>
          </a:p>
        </p:txBody>
      </p:sp>
      <p:pic>
        <p:nvPicPr>
          <p:cNvPr id="62470" name="Picture 6" descr="templeni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8600"/>
            <a:ext cx="3810000" cy="3181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0846" y="1447800"/>
            <a:ext cx="6272038" cy="923330"/>
          </a:xfrm>
          <a:prstGeom prst="rect">
            <a:avLst/>
          </a:prstGeom>
          <a:noFill/>
        </p:spPr>
        <p:txBody>
          <a:bodyPr wrap="none" rtlCol="0">
            <a:spAutoFit/>
          </a:bodyPr>
          <a:lstStyle/>
          <a:p>
            <a:r>
              <a:rPr lang="en-US" dirty="0" smtClean="0"/>
              <a:t>Style of Achilles Painter, </a:t>
            </a:r>
            <a:r>
              <a:rPr lang="en-US" u="sng" dirty="0" smtClean="0"/>
              <a:t>Woman and Maid</a:t>
            </a:r>
            <a:r>
              <a:rPr lang="en-US" dirty="0" smtClean="0"/>
              <a:t>, c. 450-440 BCE</a:t>
            </a:r>
          </a:p>
          <a:p>
            <a:endParaRPr lang="en-US" dirty="0"/>
          </a:p>
          <a:p>
            <a:r>
              <a:rPr lang="en-US" dirty="0" smtClean="0"/>
              <a:t>White ground </a:t>
            </a:r>
            <a:r>
              <a:rPr lang="en-US"/>
              <a:t>l</a:t>
            </a:r>
            <a:r>
              <a:rPr lang="en-US" smtClean="0"/>
              <a:t>ekythos</a:t>
            </a:r>
            <a:endParaRPr lang="en-US" dirty="0"/>
          </a:p>
        </p:txBody>
      </p:sp>
      <p:pic>
        <p:nvPicPr>
          <p:cNvPr id="3074" name="Picture 2" descr="http://classconnection.s3.amazonaws.com/995/flashcards/1962995/jpg/%28greek_classical%29__style_of_achilles_painter__woman_and_maid__c_450-440_bce135458366064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28600"/>
            <a:ext cx="2178050" cy="645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03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0" name="Picture 4" descr="9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
            <a:ext cx="7753350" cy="5045075"/>
          </a:xfrm>
          <a:prstGeom prst="rect">
            <a:avLst/>
          </a:prstGeom>
          <a:noFill/>
          <a:extLst>
            <a:ext uri="{909E8E84-426E-40DD-AFC4-6F175D3DCCD1}">
              <a14:hiddenFill xmlns:a14="http://schemas.microsoft.com/office/drawing/2010/main">
                <a:solidFill>
                  <a:srgbClr val="FFFFFF"/>
                </a:solidFill>
              </a14:hiddenFill>
            </a:ext>
          </a:extLst>
        </p:spPr>
      </p:pic>
      <p:sp>
        <p:nvSpPr>
          <p:cNvPr id="96261" name="Text Box 5"/>
          <p:cNvSpPr txBox="1">
            <a:spLocks noChangeArrowheads="1"/>
          </p:cNvSpPr>
          <p:nvPr/>
        </p:nvSpPr>
        <p:spPr bwMode="auto">
          <a:xfrm>
            <a:off x="76200" y="5562600"/>
            <a:ext cx="906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Phiale Painter, Hermes brining the infant Dionysos to Papposilenos (Attic white-ground calyx krater) from Vulci, Italy, ca 440-435 BCE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Text Box 8"/>
          <p:cNvSpPr txBox="1">
            <a:spLocks noChangeArrowheads="1"/>
          </p:cNvSpPr>
          <p:nvPr/>
        </p:nvSpPr>
        <p:spPr bwMode="auto">
          <a:xfrm>
            <a:off x="288925" y="5827713"/>
            <a:ext cx="7016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hlink"/>
                </a:solidFill>
              </a:rPr>
              <a:t>Geometric Krater, from the Dipylon cemetery, Athens. Ca. 740 BCE</a:t>
            </a:r>
          </a:p>
        </p:txBody>
      </p:sp>
      <p:pic>
        <p:nvPicPr>
          <p:cNvPr id="12297" name="Picture 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76" y="352924"/>
            <a:ext cx="3627724" cy="5047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3400"/>
            <a:ext cx="4468813" cy="2849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38200" y="152400"/>
            <a:ext cx="1032655" cy="253916"/>
          </a:xfrm>
          <a:prstGeom prst="rect">
            <a:avLst/>
          </a:prstGeom>
          <a:noFill/>
        </p:spPr>
        <p:txBody>
          <a:bodyPr wrap="none" rtlCol="0">
            <a:spAutoFit/>
          </a:bodyPr>
          <a:lstStyle/>
          <a:p>
            <a:r>
              <a:rPr lang="en-US" sz="1050" dirty="0" smtClean="0">
                <a:solidFill>
                  <a:srgbClr val="FF0000"/>
                </a:solidFill>
              </a:rPr>
              <a:t>Click for video</a:t>
            </a:r>
            <a:endParaRPr lang="en-US" sz="105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3" name="Picture 7" descr="h2_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00"/>
            <a:ext cx="4967288" cy="5348288"/>
          </a:xfrm>
          <a:prstGeom prst="rect">
            <a:avLst/>
          </a:prstGeom>
          <a:noFill/>
          <a:extLst>
            <a:ext uri="{909E8E84-426E-40DD-AFC4-6F175D3DCCD1}">
              <a14:hiddenFill xmlns:a14="http://schemas.microsoft.com/office/drawing/2010/main">
                <a:solidFill>
                  <a:srgbClr val="FFFFFF"/>
                </a:solidFill>
              </a14:hiddenFill>
            </a:ext>
          </a:extLst>
        </p:spPr>
      </p:pic>
      <p:sp>
        <p:nvSpPr>
          <p:cNvPr id="75784" name="Text Box 8"/>
          <p:cNvSpPr txBox="1">
            <a:spLocks noChangeArrowheads="1"/>
          </p:cNvSpPr>
          <p:nvPr/>
        </p:nvSpPr>
        <p:spPr bwMode="auto">
          <a:xfrm>
            <a:off x="1600200" y="5867400"/>
            <a:ext cx="71056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hlink"/>
                </a:solidFill>
              </a:rPr>
              <a:t>Hero and Centaur (Herakles and Nessos?) ca. 750-730 BCE Bronze</a:t>
            </a:r>
          </a:p>
          <a:p>
            <a:endParaRPr lang="en-US">
              <a:solidFill>
                <a:schemeClr val="hlink"/>
              </a:solidFill>
            </a:endParaRPr>
          </a:p>
          <a:p>
            <a:r>
              <a:rPr lang="en-US">
                <a:solidFill>
                  <a:srgbClr val="FF5050"/>
                </a:solidFill>
              </a:rPr>
              <a:t>Figures are rare in Geometric style 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descr="Mantikl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2878138" cy="5486400"/>
          </a:xfrm>
          <a:prstGeom prst="rect">
            <a:avLst/>
          </a:prstGeom>
          <a:noFill/>
          <a:extLst>
            <a:ext uri="{909E8E84-426E-40DD-AFC4-6F175D3DCCD1}">
              <a14:hiddenFill xmlns:a14="http://schemas.microsoft.com/office/drawing/2010/main">
                <a:solidFill>
                  <a:srgbClr val="FFFFFF"/>
                </a:solidFill>
              </a14:hiddenFill>
            </a:ext>
          </a:extLst>
        </p:spPr>
      </p:pic>
      <p:sp>
        <p:nvSpPr>
          <p:cNvPr id="49156" name="Text Box 4"/>
          <p:cNvSpPr txBox="1">
            <a:spLocks noChangeArrowheads="1"/>
          </p:cNvSpPr>
          <p:nvPr/>
        </p:nvSpPr>
        <p:spPr bwMode="auto">
          <a:xfrm>
            <a:off x="212725" y="5980113"/>
            <a:ext cx="39020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solidFill>
                  <a:schemeClr val="hlink"/>
                </a:solidFill>
              </a:rPr>
              <a:t>Mantiklos Apollo</a:t>
            </a:r>
            <a:r>
              <a:rPr lang="en-US">
                <a:solidFill>
                  <a:schemeClr val="hlink"/>
                </a:solidFill>
              </a:rPr>
              <a:t> ca. 700-680 BCE</a:t>
            </a:r>
          </a:p>
          <a:p>
            <a:r>
              <a:rPr lang="en-US">
                <a:solidFill>
                  <a:schemeClr val="hlink"/>
                </a:solidFill>
              </a:rPr>
              <a:t>(dedication scratched into surface by someone named Mantiklos)</a:t>
            </a:r>
          </a:p>
        </p:txBody>
      </p:sp>
      <p:sp>
        <p:nvSpPr>
          <p:cNvPr id="49157" name="Text Box 5"/>
          <p:cNvSpPr txBox="1">
            <a:spLocks noChangeArrowheads="1"/>
          </p:cNvSpPr>
          <p:nvPr/>
        </p:nvSpPr>
        <p:spPr bwMode="auto">
          <a:xfrm>
            <a:off x="517525" y="-39688"/>
            <a:ext cx="4435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FF5050"/>
                </a:solidFill>
              </a:rPr>
              <a:t>Orientalizing – shows influence of east</a:t>
            </a:r>
          </a:p>
        </p:txBody>
      </p:sp>
      <p:pic>
        <p:nvPicPr>
          <p:cNvPr id="49159" name="Picture 7" descr="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175" y="228600"/>
            <a:ext cx="3965575" cy="5562600"/>
          </a:xfrm>
          <a:prstGeom prst="rect">
            <a:avLst/>
          </a:prstGeom>
          <a:noFill/>
          <a:extLst>
            <a:ext uri="{909E8E84-426E-40DD-AFC4-6F175D3DCCD1}">
              <a14:hiddenFill xmlns:a14="http://schemas.microsoft.com/office/drawing/2010/main">
                <a:solidFill>
                  <a:srgbClr val="FFFFFF"/>
                </a:solidFill>
              </a14:hiddenFill>
            </a:ext>
          </a:extLst>
        </p:spPr>
      </p:pic>
      <p:sp>
        <p:nvSpPr>
          <p:cNvPr id="49160" name="Text Box 8"/>
          <p:cNvSpPr txBox="1">
            <a:spLocks noChangeArrowheads="1"/>
          </p:cNvSpPr>
          <p:nvPr/>
        </p:nvSpPr>
        <p:spPr bwMode="auto">
          <a:xfrm>
            <a:off x="4479925" y="5903913"/>
            <a:ext cx="4806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hlink"/>
                </a:solidFill>
              </a:rPr>
              <a:t>Corinthian black-figure amphora from Rhodes</a:t>
            </a:r>
          </a:p>
          <a:p>
            <a:r>
              <a:rPr lang="en-US">
                <a:solidFill>
                  <a:schemeClr val="hlink"/>
                </a:solidFill>
              </a:rPr>
              <a:t>Ca. 625-600 BCE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descr="Slid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8133" name="Picture 5" descr="priniasPl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286000"/>
            <a:ext cx="4333875" cy="2457450"/>
          </a:xfrm>
          <a:prstGeom prst="rect">
            <a:avLst/>
          </a:prstGeom>
          <a:noFill/>
          <a:extLst>
            <a:ext uri="{909E8E84-426E-40DD-AFC4-6F175D3DCCD1}">
              <a14:hiddenFill xmlns:a14="http://schemas.microsoft.com/office/drawing/2010/main">
                <a:solidFill>
                  <a:srgbClr val="FFFFFF"/>
                </a:solidFill>
              </a14:hiddenFill>
            </a:ext>
          </a:extLst>
        </p:spPr>
      </p:pic>
      <p:sp>
        <p:nvSpPr>
          <p:cNvPr id="48134" name="Text Box 6"/>
          <p:cNvSpPr txBox="1">
            <a:spLocks noChangeArrowheads="1"/>
          </p:cNvSpPr>
          <p:nvPr/>
        </p:nvSpPr>
        <p:spPr bwMode="auto">
          <a:xfrm>
            <a:off x="746125" y="2932113"/>
            <a:ext cx="2330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hlink"/>
                </a:solidFill>
              </a:rPr>
              <a:t>Mycenaean Megaron</a:t>
            </a:r>
          </a:p>
        </p:txBody>
      </p:sp>
      <p:sp>
        <p:nvSpPr>
          <p:cNvPr id="48135" name="Text Box 7"/>
          <p:cNvSpPr txBox="1">
            <a:spLocks noChangeArrowheads="1"/>
          </p:cNvSpPr>
          <p:nvPr/>
        </p:nvSpPr>
        <p:spPr bwMode="auto">
          <a:xfrm>
            <a:off x="4098925" y="5065713"/>
            <a:ext cx="48926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hlink"/>
                </a:solidFill>
              </a:rPr>
              <a:t>Lintel and Plan of Temple A, Prinias Greece ca. 625 BCE</a:t>
            </a:r>
          </a:p>
          <a:p>
            <a:endParaRPr lang="en-US">
              <a:solidFill>
                <a:schemeClr val="hlink"/>
              </a:solidFill>
            </a:endParaRPr>
          </a:p>
          <a:p>
            <a:r>
              <a:rPr lang="en-US">
                <a:solidFill>
                  <a:srgbClr val="FF5050"/>
                </a:solidFill>
              </a:rPr>
              <a:t>Orientalizing design and early example of Greek Temple</a:t>
            </a:r>
          </a:p>
        </p:txBody>
      </p:sp>
      <p:pic>
        <p:nvPicPr>
          <p:cNvPr id="48137" name="Picture 9" descr="priniasLint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28600"/>
            <a:ext cx="3952875" cy="1919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Default Design">
  <a:themeElements>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7535</TotalTime>
  <Words>1326</Words>
  <Application>Microsoft Office PowerPoint</Application>
  <PresentationFormat>On-screen Show (4:3)</PresentationFormat>
  <Paragraphs>172</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Default Design</vt:lpstr>
      <vt:lpstr>Art of Ancient Greece</vt:lpstr>
      <vt:lpstr>Terms, Ancient Greece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Jeanne</dc:creator>
  <cp:lastModifiedBy>Brody-Foley</cp:lastModifiedBy>
  <cp:revision>17</cp:revision>
  <dcterms:created xsi:type="dcterms:W3CDTF">2009-09-21T23:58:02Z</dcterms:created>
  <dcterms:modified xsi:type="dcterms:W3CDTF">2019-02-26T11:57:21Z</dcterms:modified>
</cp:coreProperties>
</file>